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sldIdLst>
    <p:sldId id="3031" r:id="rId5"/>
    <p:sldId id="288" r:id="rId6"/>
    <p:sldId id="2949" r:id="rId7"/>
    <p:sldId id="2966" r:id="rId8"/>
    <p:sldId id="3242" r:id="rId9"/>
    <p:sldId id="3518" r:id="rId10"/>
    <p:sldId id="3525" r:id="rId11"/>
    <p:sldId id="2968" r:id="rId12"/>
    <p:sldId id="3296" r:id="rId13"/>
    <p:sldId id="3526" r:id="rId14"/>
    <p:sldId id="3143" r:id="rId15"/>
    <p:sldId id="2972" r:id="rId16"/>
    <p:sldId id="3030" r:id="rId17"/>
    <p:sldId id="3519" r:id="rId18"/>
    <p:sldId id="3527" r:id="rId19"/>
    <p:sldId id="280" r:id="rId20"/>
    <p:sldId id="285" r:id="rId21"/>
    <p:sldId id="3530" r:id="rId22"/>
    <p:sldId id="3528" r:id="rId23"/>
    <p:sldId id="3529" r:id="rId24"/>
    <p:sldId id="290" r:id="rId25"/>
    <p:sldId id="3535" r:id="rId26"/>
    <p:sldId id="3579" r:id="rId27"/>
    <p:sldId id="3578" r:id="rId28"/>
    <p:sldId id="3531" r:id="rId29"/>
    <p:sldId id="3532" r:id="rId30"/>
    <p:sldId id="3533" r:id="rId31"/>
    <p:sldId id="3537" r:id="rId32"/>
    <p:sldId id="3538" r:id="rId33"/>
    <p:sldId id="3539" r:id="rId34"/>
    <p:sldId id="3580" r:id="rId35"/>
    <p:sldId id="2880" r:id="rId3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AD3744-F2F3-71AA-8B57-D758994E8DE1}" name="Matteo Sabini" initials="MS" userId="S::matteo.sabini@eufic.org::d91cdbb4-970c-4438-ab29-772a82926f9b" providerId="AD"/>
  <p188:author id="{7903A145-A2CF-30F7-8985-CC57DEFB19C8}" name="Betty Chang" initials="BC" userId="S::betty.chang@eufic.org::e661f15d-831f-4adc-9a01-3bf114e69d0c" providerId="AD"/>
  <p188:author id="{13D3A253-3CB6-C71D-B4DD-E0F2A9B3C170}" name="Nina McGrath" initials="NM" userId="S::nina.mcgrath@eufic.org::ee2f4cbc-4f4d-4847-83e0-ac9180f1a874" providerId="AD"/>
  <p188:author id="{C67065BC-1438-B49F-D19A-05103F3CA5EB}" name="Carlos Abundancia" initials="CA" userId="S::carlos.abundancia@eufic.org::785350c7-d8a0-4ce1-a768-665f664d25b0" providerId="AD"/>
  <p188:author id="{440FE5BC-EAE0-B3BD-9443-1884630A404A}" name="Camila Massri" initials="CM" userId="S::camila.massri@eufic.org::7e3ea891-26b0-4107-b792-eaa67a426254" providerId="AD"/>
  <p188:author id="{F6F860E0-5EC3-0B15-FE80-EDF263A37327}" name="Guest User" initials="GU" userId="S::urn:spo:anon#46bdadbe22a8ec58fa771a268bcd78b7f396143ab50260c4f0591ccb28bc4e0b::" providerId="AD"/>
  <p188:author id="{367F31FC-890D-E433-DF4E-53934F9F0892}" name="Laura Fernandez" initials="LF" userId="S::laura.fernandez@eufic.org::ac231efb-33a3-4d81-a525-0b1c23fd11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ymond Gemen" initials="" lastIdx="7" clrIdx="0"/>
  <p:cmAuthor id="2" name="Milka Sokolovic" initials="" lastIdx="3" clrIdx="1"/>
  <p:cmAuthor id="3" name="Carolina Vieira" initials="" lastIdx="1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E71"/>
    <a:srgbClr val="8EA5D5"/>
    <a:srgbClr val="44B591"/>
    <a:srgbClr val="FBAF17"/>
    <a:srgbClr val="F26659"/>
    <a:srgbClr val="8A5085"/>
    <a:srgbClr val="ED8018"/>
    <a:srgbClr val="F6D51B"/>
    <a:srgbClr val="F9DE57"/>
    <a:srgbClr val="BFE2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ADF40-B77C-4198-B475-BF9F393A7DB6}" v="1" dt="2024-11-28T13:52:21.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8" autoAdjust="0"/>
    <p:restoredTop sz="56175" autoAdjust="0"/>
  </p:normalViewPr>
  <p:slideViewPr>
    <p:cSldViewPr snapToGrid="0">
      <p:cViewPr varScale="1">
        <p:scale>
          <a:sx n="33" d="100"/>
          <a:sy n="33" d="100"/>
        </p:scale>
        <p:origin x="1900" y="36"/>
      </p:cViewPr>
      <p:guideLst/>
    </p:cSldViewPr>
  </p:slideViewPr>
  <p:outlineViewPr>
    <p:cViewPr>
      <p:scale>
        <a:sx n="33" d="100"/>
        <a:sy n="33" d="100"/>
      </p:scale>
      <p:origin x="0" y="-75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eric Bayer" userId="28518c83-d8a6-45cb-92b6-b200b86bba24" providerId="ADAL" clId="{C9AADF40-B77C-4198-B475-BF9F393A7DB6}"/>
    <pc:docChg chg="undo custSel modSld">
      <pc:chgData name="Frederic Bayer" userId="28518c83-d8a6-45cb-92b6-b200b86bba24" providerId="ADAL" clId="{C9AADF40-B77C-4198-B475-BF9F393A7DB6}" dt="2024-11-28T13:52:34.844" v="47"/>
      <pc:docMkLst>
        <pc:docMk/>
      </pc:docMkLst>
      <pc:sldChg chg="modNotesTx">
        <pc:chgData name="Frederic Bayer" userId="28518c83-d8a6-45cb-92b6-b200b86bba24" providerId="ADAL" clId="{C9AADF40-B77C-4198-B475-BF9F393A7DB6}" dt="2024-11-28T13:51:52.647" v="46" actId="20577"/>
        <pc:sldMkLst>
          <pc:docMk/>
          <pc:sldMk cId="0" sldId="2949"/>
        </pc:sldMkLst>
      </pc:sldChg>
      <pc:sldChg chg="modNotesTx">
        <pc:chgData name="Frederic Bayer" userId="28518c83-d8a6-45cb-92b6-b200b86bba24" providerId="ADAL" clId="{C9AADF40-B77C-4198-B475-BF9F393A7DB6}" dt="2024-11-28T13:47:59.712" v="42" actId="20577"/>
        <pc:sldMkLst>
          <pc:docMk/>
          <pc:sldMk cId="0" sldId="2972"/>
        </pc:sldMkLst>
      </pc:sldChg>
      <pc:sldChg chg="modNotesTx">
        <pc:chgData name="Frederic Bayer" userId="28518c83-d8a6-45cb-92b6-b200b86bba24" providerId="ADAL" clId="{C9AADF40-B77C-4198-B475-BF9F393A7DB6}" dt="2024-11-28T13:46:34.906" v="7" actId="20577"/>
        <pc:sldMkLst>
          <pc:docMk/>
          <pc:sldMk cId="1345945505" sldId="3242"/>
        </pc:sldMkLst>
      </pc:sldChg>
      <pc:sldChg chg="modNotesTx">
        <pc:chgData name="Frederic Bayer" userId="28518c83-d8a6-45cb-92b6-b200b86bba24" providerId="ADAL" clId="{C9AADF40-B77C-4198-B475-BF9F393A7DB6}" dt="2024-11-28T13:47:23.262" v="8" actId="20577"/>
        <pc:sldMkLst>
          <pc:docMk/>
          <pc:sldMk cId="0" sldId="3296"/>
        </pc:sldMkLst>
      </pc:sldChg>
      <pc:sldChg chg="modNotesTx">
        <pc:chgData name="Frederic Bayer" userId="28518c83-d8a6-45cb-92b6-b200b86bba24" providerId="ADAL" clId="{C9AADF40-B77C-4198-B475-BF9F393A7DB6}" dt="2024-11-28T13:52:34.844" v="47"/>
        <pc:sldMkLst>
          <pc:docMk/>
          <pc:sldMk cId="1441004005" sldId="351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Colonne1</c:v>
                </c:pt>
              </c:strCache>
            </c:strRef>
          </c:tx>
          <c:spPr>
            <a:solidFill>
              <a:schemeClr val="accent1"/>
            </a:solidFill>
            <a:ln>
              <a:noFill/>
            </a:ln>
          </c:spPr>
          <c:dPt>
            <c:idx val="0"/>
            <c:bubble3D val="0"/>
            <c:spPr>
              <a:solidFill>
                <a:srgbClr val="ED8018"/>
              </a:solidFill>
              <a:ln w="19050">
                <a:noFill/>
              </a:ln>
              <a:effectLst/>
            </c:spPr>
            <c:extLst>
              <c:ext xmlns:c16="http://schemas.microsoft.com/office/drawing/2014/chart" uri="{C3380CC4-5D6E-409C-BE32-E72D297353CC}">
                <c16:uniqueId val="{00000001-5FFC-4826-A3C7-38349ED4CF08}"/>
              </c:ext>
            </c:extLst>
          </c:dPt>
          <c:dPt>
            <c:idx val="1"/>
            <c:bubble3D val="0"/>
            <c:spPr>
              <a:solidFill>
                <a:srgbClr val="FBAF17"/>
              </a:solidFill>
              <a:ln w="19050">
                <a:noFill/>
              </a:ln>
              <a:effectLst/>
            </c:spPr>
            <c:extLst>
              <c:ext xmlns:c16="http://schemas.microsoft.com/office/drawing/2014/chart" uri="{C3380CC4-5D6E-409C-BE32-E72D297353CC}">
                <c16:uniqueId val="{00000002-5FFC-4826-A3C7-38349ED4CF08}"/>
              </c:ext>
            </c:extLst>
          </c:dPt>
          <c:dPt>
            <c:idx val="2"/>
            <c:bubble3D val="0"/>
            <c:spPr>
              <a:solidFill>
                <a:srgbClr val="4262A2"/>
              </a:solidFill>
              <a:ln w="19050">
                <a:noFill/>
              </a:ln>
              <a:effectLst/>
            </c:spPr>
            <c:extLst>
              <c:ext xmlns:c16="http://schemas.microsoft.com/office/drawing/2014/chart" uri="{C3380CC4-5D6E-409C-BE32-E72D297353CC}">
                <c16:uniqueId val="{00000003-5FFC-4826-A3C7-38349ED4CF08}"/>
              </c:ext>
            </c:extLst>
          </c:dPt>
          <c:cat>
            <c:strRef>
              <c:f>Feuil1!$A$2:$A$4</c:f>
              <c:strCache>
                <c:ptCount val="3"/>
                <c:pt idx="0">
                  <c:v>public sources</c:v>
                </c:pt>
                <c:pt idx="1">
                  <c:v>membership</c:v>
                </c:pt>
                <c:pt idx="2">
                  <c:v>other</c:v>
                </c:pt>
              </c:strCache>
            </c:strRef>
          </c:cat>
          <c:val>
            <c:numRef>
              <c:f>Feuil1!$B$2:$B$4</c:f>
              <c:numCache>
                <c:formatCode>0%</c:formatCode>
                <c:ptCount val="3"/>
                <c:pt idx="0">
                  <c:v>0.67</c:v>
                </c:pt>
                <c:pt idx="1">
                  <c:v>0.31</c:v>
                </c:pt>
                <c:pt idx="2">
                  <c:v>0.02</c:v>
                </c:pt>
              </c:numCache>
            </c:numRef>
          </c:val>
          <c:extLst>
            <c:ext xmlns:c16="http://schemas.microsoft.com/office/drawing/2014/chart" uri="{C3380CC4-5D6E-409C-BE32-E72D297353CC}">
              <c16:uniqueId val="{00000000-5FFC-4826-A3C7-38349ED4CF08}"/>
            </c:ext>
          </c:extLst>
        </c:ser>
        <c:dLbls>
          <c:showLegendKey val="0"/>
          <c:showVal val="0"/>
          <c:showCatName val="0"/>
          <c:showSerName val="0"/>
          <c:showPercent val="0"/>
          <c:showBubbleSize val="0"/>
          <c:showLeaderLines val="1"/>
        </c:dLbls>
        <c:firstSliceAng val="79"/>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7C1B0B-12A4-4ACF-B60C-81BDBB95E4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F63AEA72-0A57-4839-8265-04AB092F7FF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F7AA566-8694-453D-8CD9-1A0143DAC8B8}" type="datetimeFigureOut">
              <a:rPr lang="en-GB"/>
              <a:pPr>
                <a:defRPr/>
              </a:pPr>
              <a:t>04/12/2024</a:t>
            </a:fld>
            <a:endParaRPr lang="en-GB"/>
          </a:p>
        </p:txBody>
      </p:sp>
      <p:sp>
        <p:nvSpPr>
          <p:cNvPr id="4" name="Slide Image Placeholder 3">
            <a:extLst>
              <a:ext uri="{FF2B5EF4-FFF2-40B4-BE49-F238E27FC236}">
                <a16:creationId xmlns:a16="http://schemas.microsoft.com/office/drawing/2014/main" id="{1F25E06B-C455-4B45-9F62-9FC65053376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026D62C-C78F-4CFE-9227-F77DDEE3151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6A3DB336-E88C-4794-BE06-A81743C8565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5F9E6650-61FE-4EB6-B50E-94FD95B51B3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C9E3EB0-54D8-447C-B0E5-35B51FD91C32}" type="slidenum">
              <a:rPr lang="en-GB" altLang="en-BE"/>
              <a:pPr>
                <a:defRPr/>
              </a:pPr>
              <a:t>‹#›</a:t>
            </a:fld>
            <a:endParaRPr lang="en-GB" altLang="en-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ubmed.ncbi.nlm.nih.gov/35088407/"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9D556A93-91B4-4704-A3B8-BB1B6DDBC9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B64A9242-9E79-407B-87A3-7DD52958F0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BE" dirty="0">
              <a:solidFill>
                <a:srgbClr val="000000"/>
              </a:solidFill>
              <a:latin typeface="ChronicleDispRoman"/>
            </a:endParaRPr>
          </a:p>
        </p:txBody>
      </p:sp>
      <p:sp>
        <p:nvSpPr>
          <p:cNvPr id="126980" name="Slide Number Placeholder 3">
            <a:extLst>
              <a:ext uri="{FF2B5EF4-FFF2-40B4-BE49-F238E27FC236}">
                <a16:creationId xmlns:a16="http://schemas.microsoft.com/office/drawing/2014/main" id="{AA568770-B6BB-4C22-90C0-85D0148705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6418E8A-FDFC-43F0-B5A6-7FE2A8868559}" type="slidenum">
              <a:rPr lang="en-GB" altLang="en-BE" smtClean="0"/>
              <a:pPr/>
              <a:t>2</a:t>
            </a:fld>
            <a:endParaRPr lang="en-GB" altLang="en-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D57A2EC2-2B85-4282-855B-3327DC95F6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2D05600-5E1C-4355-8A73-FD23480EC133}"/>
              </a:ext>
            </a:extLst>
          </p:cNvPr>
          <p:cNvSpPr>
            <a:spLocks noGrp="1"/>
          </p:cNvSpPr>
          <p:nvPr>
            <p:ph type="body" idx="1"/>
          </p:nvPr>
        </p:nvSpPr>
        <p:spPr/>
        <p:txBody>
          <a:bodyPr/>
          <a:lstStyle/>
          <a:p>
            <a:pPr eaLnBrk="1" fontAlgn="auto" hangingPunct="1">
              <a:spcBef>
                <a:spcPts val="0"/>
              </a:spcBef>
              <a:spcAft>
                <a:spcPts val="0"/>
              </a:spcAft>
              <a:defRPr/>
            </a:pPr>
            <a:endParaRPr lang="en-BE" dirty="0"/>
          </a:p>
        </p:txBody>
      </p:sp>
      <p:sp>
        <p:nvSpPr>
          <p:cNvPr id="135172" name="Slide Number Placeholder 3">
            <a:extLst>
              <a:ext uri="{FF2B5EF4-FFF2-40B4-BE49-F238E27FC236}">
                <a16:creationId xmlns:a16="http://schemas.microsoft.com/office/drawing/2014/main" id="{9A4B8A0F-0B5D-49FA-B4BF-824E0E23AA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6EACDBB-DB43-423F-AA4B-5AE054CEAA84}" type="slidenum">
              <a:rPr lang="en-GB" altLang="en-BE" smtClean="0"/>
              <a:pPr/>
              <a:t>11</a:t>
            </a:fld>
            <a:endParaRPr lang="en-GB" altLang="en-BE"/>
          </a:p>
        </p:txBody>
      </p:sp>
    </p:spTree>
    <p:extLst>
      <p:ext uri="{BB962C8B-B14F-4D97-AF65-F5344CB8AC3E}">
        <p14:creationId xmlns:p14="http://schemas.microsoft.com/office/powerpoint/2010/main" val="3413117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69DD697C-A999-4D65-92A4-EB02EFB13F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F468A83-C62E-449F-93AA-48ABFEFD8236}"/>
              </a:ext>
            </a:extLst>
          </p:cNvPr>
          <p:cNvSpPr>
            <a:spLocks noGrp="1"/>
          </p:cNvSpPr>
          <p:nvPr>
            <p:ph type="body" idx="1"/>
          </p:nvPr>
        </p:nvSpPr>
        <p:spPr/>
        <p:txBody>
          <a:bodyPr/>
          <a:lstStyle/>
          <a:p>
            <a:pPr eaLnBrk="1" fontAlgn="auto" hangingPunct="1">
              <a:spcBef>
                <a:spcPts val="0"/>
              </a:spcBef>
              <a:spcAft>
                <a:spcPts val="0"/>
              </a:spcAft>
              <a:defRPr/>
            </a:pPr>
            <a:r>
              <a:rPr lang="en-US" dirty="0">
                <a:solidFill>
                  <a:srgbClr val="000000"/>
                </a:solidFill>
                <a:latin typeface="apercuregular"/>
              </a:rPr>
              <a:t>Those are the 2023 indicators,</a:t>
            </a:r>
          </a:p>
        </p:txBody>
      </p:sp>
      <p:sp>
        <p:nvSpPr>
          <p:cNvPr id="143364" name="Slide Number Placeholder 3">
            <a:extLst>
              <a:ext uri="{FF2B5EF4-FFF2-40B4-BE49-F238E27FC236}">
                <a16:creationId xmlns:a16="http://schemas.microsoft.com/office/drawing/2014/main" id="{56E1C030-E67E-4152-90E4-5488916F64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485FF8C-FB79-436B-B363-C60F3B9CDF38}" type="slidenum">
              <a:rPr lang="en-GB" altLang="en-BE" smtClean="0"/>
              <a:pPr/>
              <a:t>12</a:t>
            </a:fld>
            <a:endParaRPr lang="en-GB" altLang="en-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C6941137-A5A6-402C-AA89-721173F281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1F0A934-CB69-4E35-9B18-B115ECC1C18C}"/>
              </a:ext>
            </a:extLst>
          </p:cNvPr>
          <p:cNvSpPr>
            <a:spLocks noGrp="1"/>
          </p:cNvSpPr>
          <p:nvPr>
            <p:ph type="body" idx="1"/>
          </p:nvPr>
        </p:nvSpPr>
        <p:spPr/>
        <p:txBody>
          <a:bodyPr/>
          <a:lstStyle/>
          <a:p>
            <a:pPr eaLnBrk="1" fontAlgn="auto" hangingPunct="1">
              <a:lnSpc>
                <a:spcPct val="107000"/>
              </a:lnSpc>
              <a:spcBef>
                <a:spcPts val="0"/>
              </a:spcBef>
              <a:spcAft>
                <a:spcPts val="800"/>
              </a:spcAft>
              <a:defRPr/>
            </a:pPr>
            <a:endParaRPr lang="en-BE" sz="1800">
              <a:solidFill>
                <a:schemeClr val="bg1">
                  <a:lumMod val="65000"/>
                </a:schemeClr>
              </a:solidFill>
              <a:ea typeface="Calibri" panose="020F0502020204030204" pitchFamily="34" charset="0"/>
              <a:cs typeface="Times New Roman" panose="02020603050405020304" pitchFamily="18" charset="0"/>
            </a:endParaRPr>
          </a:p>
        </p:txBody>
      </p:sp>
      <p:sp>
        <p:nvSpPr>
          <p:cNvPr id="141316" name="Slide Number Placeholder 3">
            <a:extLst>
              <a:ext uri="{FF2B5EF4-FFF2-40B4-BE49-F238E27FC236}">
                <a16:creationId xmlns:a16="http://schemas.microsoft.com/office/drawing/2014/main" id="{29D287A8-8D78-4B1C-BF8F-5728CD2BFA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7C0F29B-827A-4741-B647-F94E1D14912E}" type="slidenum">
              <a:rPr lang="en-GB" altLang="en-BE" smtClean="0"/>
              <a:pPr/>
              <a:t>13</a:t>
            </a:fld>
            <a:endParaRPr lang="en-GB" altLang="en-BE"/>
          </a:p>
        </p:txBody>
      </p:sp>
    </p:spTree>
    <p:extLst>
      <p:ext uri="{BB962C8B-B14F-4D97-AF65-F5344CB8AC3E}">
        <p14:creationId xmlns:p14="http://schemas.microsoft.com/office/powerpoint/2010/main" val="2371472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a:defRPr/>
            </a:pPr>
            <a:fld id="{BC9E3EB0-54D8-447C-B0E5-35B51FD91C32}" type="slidenum">
              <a:rPr lang="en-GB" altLang="en-BE" smtClean="0"/>
              <a:pPr>
                <a:defRPr/>
              </a:pPr>
              <a:t>14</a:t>
            </a:fld>
            <a:endParaRPr lang="en-GB" altLang="en-BE"/>
          </a:p>
        </p:txBody>
      </p:sp>
    </p:spTree>
    <p:extLst>
      <p:ext uri="{BB962C8B-B14F-4D97-AF65-F5344CB8AC3E}">
        <p14:creationId xmlns:p14="http://schemas.microsoft.com/office/powerpoint/2010/main" val="39358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EUFIC’s in-house consumer scientists help the EUFIC team and our networks better understand consumers’ attitudes and behavior towards food, strengthening the consumer focus across our work. </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We also actively listen to people’s needs and questions through our interactions on social media and their queries online. </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Our resources are brought to the public via our own outreach channels – in particular our social media platforms, </a:t>
            </a:r>
          </a:p>
          <a:p>
            <a:r>
              <a:rPr lang="en-US" b="0" i="0" dirty="0">
                <a:solidFill>
                  <a:srgbClr val="000000"/>
                </a:solidFill>
                <a:effectLst/>
                <a:latin typeface="Times New Roman" panose="02020603050405020304" pitchFamily="18" charset="0"/>
              </a:rPr>
              <a:t>as well as through collaborations with a wide network of authoritative partners in the food and health space. </a:t>
            </a:r>
          </a:p>
          <a:p>
            <a:endParaRPr lang="en-US" b="0" i="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BC9E3EB0-54D8-447C-B0E5-35B51FD91C32}" type="slidenum">
              <a:rPr lang="en-GB" altLang="en-BE" smtClean="0"/>
              <a:pPr>
                <a:defRPr/>
              </a:pPr>
              <a:t>15</a:t>
            </a:fld>
            <a:endParaRPr lang="en-GB" altLang="en-BE"/>
          </a:p>
        </p:txBody>
      </p:sp>
    </p:spTree>
    <p:extLst>
      <p:ext uri="{BB962C8B-B14F-4D97-AF65-F5344CB8AC3E}">
        <p14:creationId xmlns:p14="http://schemas.microsoft.com/office/powerpoint/2010/main" val="4222054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9964E7D-B1CF-BD46-B9C8-04F3592EE3C5}" type="slidenum">
              <a:rPr lang="en-GB" smtClean="0"/>
              <a:t>21</a:t>
            </a:fld>
            <a:endParaRPr lang="en-GB"/>
          </a:p>
        </p:txBody>
      </p:sp>
    </p:spTree>
    <p:extLst>
      <p:ext uri="{BB962C8B-B14F-4D97-AF65-F5344CB8AC3E}">
        <p14:creationId xmlns:p14="http://schemas.microsoft.com/office/powerpoint/2010/main" val="1245395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highlight>
                  <a:srgbClr val="FFFFFF"/>
                </a:highlight>
                <a:latin typeface="Dm Sans" pitchFamily="2" charset="0"/>
              </a:rPr>
              <a:t>A</a:t>
            </a:r>
            <a:r>
              <a:rPr lang="en-BE" b="0" i="0" dirty="0" err="1">
                <a:effectLst/>
                <a:highlight>
                  <a:srgbClr val="FFFFFF"/>
                </a:highlight>
                <a:latin typeface="Dm Sans" pitchFamily="2" charset="0"/>
              </a:rPr>
              <a:t>nother</a:t>
            </a:r>
            <a:r>
              <a:rPr lang="en-BE" b="0" i="0" dirty="0">
                <a:effectLst/>
                <a:highlight>
                  <a:srgbClr val="FFFFFF"/>
                </a:highlight>
                <a:latin typeface="Dm Sans" pitchFamily="2" charset="0"/>
              </a:rPr>
              <a:t> popular myth is that carbs cause weight gain, with almost 75% of people believing this, and males more likely to do so. One </a:t>
            </a:r>
            <a:r>
              <a:rPr lang="en-BE" b="0" i="0" dirty="0" err="1">
                <a:effectLst/>
                <a:highlight>
                  <a:srgbClr val="FFFFFF"/>
                </a:highlight>
                <a:latin typeface="Dm Sans" pitchFamily="2" charset="0"/>
              </a:rPr>
              <a:t>manifestion</a:t>
            </a:r>
            <a:r>
              <a:rPr lang="en-BE" b="0" i="0" dirty="0">
                <a:effectLst/>
                <a:highlight>
                  <a:srgbClr val="FFFFFF"/>
                </a:highlight>
                <a:latin typeface="Dm Sans" pitchFamily="2" charset="0"/>
              </a:rPr>
              <a:t> of this belief is the keto diet, which advises restricting carb intake to 5-10%, and increasing fat intake to 70-80%, which is very much against national dietary guidelines. However, there is no consistent evidence to support the myth that carbs </a:t>
            </a:r>
            <a:r>
              <a:rPr lang="en-BE" b="0" i="0" dirty="0" err="1">
                <a:effectLst/>
                <a:highlight>
                  <a:srgbClr val="FFFFFF"/>
                </a:highlight>
                <a:latin typeface="Dm Sans" pitchFamily="2" charset="0"/>
              </a:rPr>
              <a:t>thems</a:t>
            </a:r>
            <a:r>
              <a:rPr lang="en-AU" b="0" i="0" dirty="0" err="1">
                <a:effectLst/>
                <a:highlight>
                  <a:srgbClr val="FFFFFF"/>
                </a:highlight>
                <a:latin typeface="Dm Sans" pitchFamily="2" charset="0"/>
              </a:rPr>
              <a:t>el</a:t>
            </a:r>
            <a:r>
              <a:rPr lang="en-BE" b="0" i="0" dirty="0" err="1">
                <a:effectLst/>
                <a:highlight>
                  <a:srgbClr val="FFFFFF"/>
                </a:highlight>
                <a:latin typeface="Dm Sans" pitchFamily="2" charset="0"/>
              </a:rPr>
              <a:t>ves</a:t>
            </a:r>
            <a:r>
              <a:rPr lang="en-BE" b="0" i="0" dirty="0">
                <a:effectLst/>
                <a:highlight>
                  <a:srgbClr val="FFFFFF"/>
                </a:highlight>
                <a:latin typeface="Dm Sans" pitchFamily="2" charset="0"/>
              </a:rPr>
              <a:t> cause weight gain. </a:t>
            </a:r>
            <a:r>
              <a:rPr lang="en-US" b="0" i="0" dirty="0">
                <a:effectLst/>
                <a:highlight>
                  <a:srgbClr val="FFFFFF"/>
                </a:highlight>
                <a:latin typeface="Dm Sans" pitchFamily="2" charset="0"/>
              </a:rPr>
              <a:t> </a:t>
            </a:r>
            <a:r>
              <a:rPr lang="en-US" b="0" i="0" dirty="0">
                <a:solidFill>
                  <a:srgbClr val="0072A3"/>
                </a:solidFill>
                <a:effectLst/>
                <a:highlight>
                  <a:srgbClr val="FFFFFF"/>
                </a:highlight>
                <a:latin typeface="Dm Sans" pitchFamily="2" charset="0"/>
                <a:hlinkClick r:id="rId3"/>
              </a:rPr>
              <a:t>2022 review</a:t>
            </a:r>
            <a:r>
              <a:rPr lang="en-US" b="0" i="0" dirty="0">
                <a:effectLst/>
                <a:highlight>
                  <a:srgbClr val="FFFFFF"/>
                </a:highlight>
                <a:latin typeface="Dm Sans" pitchFamily="2" charset="0"/>
              </a:rPr>
              <a:t> of the research found no difference in weight loss when people who were overweight and obese ate either low‐carbohydrate or balanced‐carbohydrate weight‐reducing diets. Another 2022 systematic review looked at the effectiveness of a low-fat, high-carbohydrate diet as compared to a low-carbohydrate, high-fat diet </a:t>
            </a:r>
            <a:r>
              <a:rPr lang="en-BE" b="0" i="0" dirty="0">
                <a:effectLst/>
                <a:highlight>
                  <a:srgbClr val="FFFFFF"/>
                </a:highlight>
                <a:latin typeface="Dm Sans" pitchFamily="2" charset="0"/>
              </a:rPr>
              <a:t>(like the keto diet) </a:t>
            </a:r>
            <a:r>
              <a:rPr lang="en-US" b="0" i="0" dirty="0">
                <a:effectLst/>
                <a:highlight>
                  <a:srgbClr val="FFFFFF"/>
                </a:highlight>
                <a:latin typeface="Dm Sans" pitchFamily="2" charset="0"/>
              </a:rPr>
              <a:t>on weight loss and cardiovascular risk factors. The study authors concluded that both diets effectively helped control weight and reduced cardiovascular risk factors.</a:t>
            </a:r>
            <a:r>
              <a:rPr lang="en-BE" b="0" i="0" dirty="0">
                <a:effectLst/>
                <a:highlight>
                  <a:srgbClr val="FFFFFF"/>
                </a:highlight>
                <a:latin typeface="Dm Sans" pitchFamily="2" charset="0"/>
              </a:rPr>
              <a:t> At EUFIC, we are currently writing an article about the relationship between carbs and weight in order to address this the carb/weight gain myth.</a:t>
            </a:r>
          </a:p>
          <a:p>
            <a:endParaRPr lang="en-BE" b="0" i="0" dirty="0">
              <a:effectLst/>
              <a:highlight>
                <a:srgbClr val="FFFFFF"/>
              </a:highlight>
              <a:latin typeface="Dm Sans" pitchFamily="2" charset="0"/>
            </a:endParaRPr>
          </a:p>
          <a:p>
            <a:r>
              <a:rPr lang="en-BE" dirty="0"/>
              <a:t>#6 top nutrition myth. </a:t>
            </a:r>
            <a:endParaRPr lang="en-AU" dirty="0"/>
          </a:p>
        </p:txBody>
      </p:sp>
      <p:sp>
        <p:nvSpPr>
          <p:cNvPr id="4" name="Slide Number Placeholder 3"/>
          <p:cNvSpPr>
            <a:spLocks noGrp="1"/>
          </p:cNvSpPr>
          <p:nvPr>
            <p:ph type="sldNum" sz="quarter" idx="5"/>
          </p:nvPr>
        </p:nvSpPr>
        <p:spPr/>
        <p:txBody>
          <a:bodyPr/>
          <a:lstStyle/>
          <a:p>
            <a:fld id="{39964E7D-B1CF-BD46-B9C8-04F3592EE3C5}" type="slidenum">
              <a:rPr lang="en-GB" smtClean="0"/>
              <a:t>22</a:t>
            </a:fld>
            <a:endParaRPr lang="en-GB"/>
          </a:p>
        </p:txBody>
      </p:sp>
    </p:spTree>
    <p:extLst>
      <p:ext uri="{BB962C8B-B14F-4D97-AF65-F5344CB8AC3E}">
        <p14:creationId xmlns:p14="http://schemas.microsoft.com/office/powerpoint/2010/main" val="3462918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Another myth for which there is huge country variation is that 49% of people don’t realise that it’s recommended to eat 2-3 portions of dairy per day, and those with less education are 27% more likely to get this wrong. Now all the countries in this study here make this dairy recommendation, so the country differences are not due to major differences in the recommendation itself, although there is some variation in the wording of the recommendation that may influence how easy it is to understand it. The fact that only about half of consumers know about this dairy recommendation is a parti</a:t>
            </a:r>
            <a:r>
              <a:rPr lang="en-AU" dirty="0"/>
              <a:t>cu</a:t>
            </a:r>
            <a:r>
              <a:rPr lang="en-BE" dirty="0"/>
              <a:t>lar problem because insufficient calcium intake can result in osteoporosis, which puts people at risk of persistent fragility fractures, and </a:t>
            </a:r>
            <a:r>
              <a:rPr lang="en-BE" dirty="0" err="1"/>
              <a:t>i</a:t>
            </a:r>
            <a:r>
              <a:rPr lang="en-US" b="0" i="0" dirty="0">
                <a:solidFill>
                  <a:srgbClr val="212121"/>
                </a:solidFill>
                <a:effectLst/>
                <a:highlight>
                  <a:srgbClr val="FFFFFF"/>
                </a:highlight>
                <a:latin typeface="Cambria" panose="02040503050406030204" pitchFamily="18" charset="0"/>
              </a:rPr>
              <a:t>n Europe, fragility fractures are the fourth leading cause of chronic diseases, behind </a:t>
            </a:r>
            <a:r>
              <a:rPr lang="en-BE" b="0" i="0" dirty="0">
                <a:solidFill>
                  <a:srgbClr val="212121"/>
                </a:solidFill>
                <a:effectLst/>
                <a:highlight>
                  <a:srgbClr val="FFFFFF"/>
                </a:highlight>
                <a:latin typeface="Cambria" panose="02040503050406030204" pitchFamily="18" charset="0"/>
              </a:rPr>
              <a:t>coronary</a:t>
            </a:r>
            <a:r>
              <a:rPr lang="en-US" b="0" i="0" dirty="0">
                <a:solidFill>
                  <a:srgbClr val="212121"/>
                </a:solidFill>
                <a:effectLst/>
                <a:highlight>
                  <a:srgbClr val="FFFFFF"/>
                </a:highlight>
                <a:latin typeface="Cambria" panose="02040503050406030204" pitchFamily="18" charset="0"/>
              </a:rPr>
              <a:t> heart disease, dementia and lung cancer</a:t>
            </a:r>
            <a:r>
              <a:rPr lang="en-BE" dirty="0"/>
              <a:t>. Not only are such fractures painful, but they often lead to serious psychological disorders such as depression, anxiety and fear, and they can cause huge economic pressure to society. </a:t>
            </a:r>
          </a:p>
          <a:p>
            <a:r>
              <a:rPr lang="en-BE" dirty="0"/>
              <a:t>There were also other misconceptions about dairy, with 46.3% not realising that dairy products contain more saturated fats than vegetable oils, and 45.9% thinking erroneously that skimmed has less minerals than full fat milk. </a:t>
            </a:r>
            <a:endParaRPr lang="en-AU" dirty="0"/>
          </a:p>
        </p:txBody>
      </p:sp>
      <p:sp>
        <p:nvSpPr>
          <p:cNvPr id="4" name="Slide Number Placeholder 3"/>
          <p:cNvSpPr>
            <a:spLocks noGrp="1"/>
          </p:cNvSpPr>
          <p:nvPr>
            <p:ph type="sldNum" sz="quarter" idx="5"/>
          </p:nvPr>
        </p:nvSpPr>
        <p:spPr/>
        <p:txBody>
          <a:bodyPr/>
          <a:lstStyle/>
          <a:p>
            <a:fld id="{39964E7D-B1CF-BD46-B9C8-04F3592EE3C5}" type="slidenum">
              <a:rPr lang="en-GB" smtClean="0"/>
              <a:t>23</a:t>
            </a:fld>
            <a:endParaRPr lang="en-GB"/>
          </a:p>
        </p:txBody>
      </p:sp>
    </p:spTree>
    <p:extLst>
      <p:ext uri="{BB962C8B-B14F-4D97-AF65-F5344CB8AC3E}">
        <p14:creationId xmlns:p14="http://schemas.microsoft.com/office/powerpoint/2010/main" val="926858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On a different topic, 74% of respondents think that fresh produce is healthier than frozen, although they are both nutritionally similar. This myth was subject to a lot of country variation. This variation might be related to the fact that some national dietary guidelines on this issue differ in a manner </a:t>
            </a:r>
            <a:r>
              <a:rPr lang="en-BE" dirty="0" err="1"/>
              <a:t>consis</a:t>
            </a:r>
            <a:r>
              <a:rPr lang="en-AU" dirty="0"/>
              <a:t>t</a:t>
            </a:r>
            <a:r>
              <a:rPr lang="en-BE" dirty="0" err="1"/>
              <a:t>ent</a:t>
            </a:r>
            <a:r>
              <a:rPr lang="en-BE" dirty="0"/>
              <a:t> with cultural differences in people’s beliefs. For example, people were less likely to think that fresh is nutritionally superior to frozen in FR and the UK, and these countries also explicitly mention frozen produce as being included in their fruit and </a:t>
            </a:r>
            <a:r>
              <a:rPr lang="en-BE" dirty="0" err="1"/>
              <a:t>vegetab</a:t>
            </a:r>
            <a:r>
              <a:rPr lang="en-AU" dirty="0"/>
              <a:t>le</a:t>
            </a:r>
            <a:r>
              <a:rPr lang="en-BE" dirty="0"/>
              <a:t> recommendations. On the other hand, those in Italy and Slovenia were relatively more likely to think that fresh is best, and their national dietary guidelines also advise to consume vegetables and fruits that are fresh. One might think that because fresh produce is not nutritionally worse than frozen, it’s not necessarily a problem for people to hold this belief. But frozen produce does have other benefits over fresh that makes it easier for </a:t>
            </a:r>
            <a:r>
              <a:rPr lang="en-BE" dirty="0" err="1"/>
              <a:t>peo</a:t>
            </a:r>
            <a:r>
              <a:rPr lang="en-AU" dirty="0"/>
              <a:t>p</a:t>
            </a:r>
            <a:r>
              <a:rPr lang="en-BE" dirty="0"/>
              <a:t>le to consume more fruits such and vegetables,  such as being cheaper, saving people time, and helping them to reduce food waste. So it may be that communicating to people about the nutritional value of frozen produce may help them to more easily meet recommended consumption levels.</a:t>
            </a:r>
          </a:p>
        </p:txBody>
      </p:sp>
      <p:sp>
        <p:nvSpPr>
          <p:cNvPr id="4" name="Slide Number Placeholder 3"/>
          <p:cNvSpPr>
            <a:spLocks noGrp="1"/>
          </p:cNvSpPr>
          <p:nvPr>
            <p:ph type="sldNum" sz="quarter" idx="5"/>
          </p:nvPr>
        </p:nvSpPr>
        <p:spPr/>
        <p:txBody>
          <a:bodyPr/>
          <a:lstStyle/>
          <a:p>
            <a:fld id="{39964E7D-B1CF-BD46-B9C8-04F3592EE3C5}" type="slidenum">
              <a:rPr lang="en-GB" smtClean="0"/>
              <a:t>24</a:t>
            </a:fld>
            <a:endParaRPr lang="en-GB"/>
          </a:p>
        </p:txBody>
      </p:sp>
    </p:spTree>
    <p:extLst>
      <p:ext uri="{BB962C8B-B14F-4D97-AF65-F5344CB8AC3E}">
        <p14:creationId xmlns:p14="http://schemas.microsoft.com/office/powerpoint/2010/main" val="1299605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0" dirty="0">
                <a:solidFill>
                  <a:srgbClr val="336759"/>
                </a:solidFill>
                <a:effectLst/>
                <a:latin typeface="Open Sans" panose="020B0606030504020204" pitchFamily="34" charset="0"/>
              </a:rPr>
              <a:t>→ Poultry </a:t>
            </a:r>
            <a:r>
              <a:rPr lang="en-US" b="0" i="0" dirty="0">
                <a:solidFill>
                  <a:srgbClr val="000000"/>
                </a:solidFill>
                <a:effectLst/>
                <a:latin typeface="Open Sans" panose="020B0606030504020204" pitchFamily="34" charset="0"/>
              </a:rPr>
              <a:t>and </a:t>
            </a:r>
            <a:r>
              <a:rPr lang="en-US" b="1" i="0" dirty="0">
                <a:solidFill>
                  <a:srgbClr val="336759"/>
                </a:solidFill>
                <a:effectLst/>
                <a:latin typeface="Open Sans" panose="020B0606030504020204" pitchFamily="34" charset="0"/>
              </a:rPr>
              <a:t>maize: </a:t>
            </a:r>
            <a:r>
              <a:rPr lang="en-US" b="0" i="0" dirty="0">
                <a:solidFill>
                  <a:srgbClr val="000000"/>
                </a:solidFill>
                <a:effectLst/>
                <a:latin typeface="Open Sans" panose="020B0606030504020204" pitchFamily="34" charset="0"/>
              </a:rPr>
              <a:t>selected in relation to the One Health principle and for their importance throughout Europe.</a:t>
            </a:r>
          </a:p>
          <a:p>
            <a:pPr algn="just"/>
            <a:endParaRPr lang="en-US" b="0" i="0" dirty="0">
              <a:solidFill>
                <a:srgbClr val="000000"/>
              </a:solidFill>
              <a:effectLst/>
              <a:latin typeface="Open Sans" panose="020B0606030504020204" pitchFamily="34" charset="0"/>
            </a:endParaRPr>
          </a:p>
          <a:p>
            <a:pPr algn="just"/>
            <a:r>
              <a:rPr lang="en-US" b="1" i="0" dirty="0">
                <a:solidFill>
                  <a:srgbClr val="336759"/>
                </a:solidFill>
                <a:effectLst/>
                <a:latin typeface="Open Sans" panose="020B0606030504020204" pitchFamily="34" charset="0"/>
              </a:rPr>
              <a:t>→ Lentils :</a:t>
            </a:r>
            <a:r>
              <a:rPr lang="en-US" b="0" i="0" dirty="0">
                <a:solidFill>
                  <a:srgbClr val="000000"/>
                </a:solidFill>
                <a:effectLst/>
                <a:latin typeface="Open Sans" panose="020B0606030504020204" pitchFamily="34" charset="0"/>
              </a:rPr>
              <a:t> selected as a small food crop for which an increase is expected due to its use as alternative to meat proteins.</a:t>
            </a:r>
          </a:p>
          <a:p>
            <a:endParaRPr lang="en-US" dirty="0"/>
          </a:p>
        </p:txBody>
      </p:sp>
      <p:sp>
        <p:nvSpPr>
          <p:cNvPr id="4" name="Slide Number Placeholder 3"/>
          <p:cNvSpPr>
            <a:spLocks noGrp="1"/>
          </p:cNvSpPr>
          <p:nvPr>
            <p:ph type="sldNum" sz="quarter" idx="5"/>
          </p:nvPr>
        </p:nvSpPr>
        <p:spPr/>
        <p:txBody>
          <a:bodyPr/>
          <a:lstStyle/>
          <a:p>
            <a:pPr>
              <a:defRPr/>
            </a:pPr>
            <a:fld id="{BC9E3EB0-54D8-447C-B0E5-35B51FD91C32}" type="slidenum">
              <a:rPr lang="en-GB" altLang="en-BE" smtClean="0"/>
              <a:pPr>
                <a:defRPr/>
              </a:pPr>
              <a:t>29</a:t>
            </a:fld>
            <a:endParaRPr lang="en-GB" altLang="en-BE"/>
          </a:p>
        </p:txBody>
      </p:sp>
    </p:spTree>
    <p:extLst>
      <p:ext uri="{BB962C8B-B14F-4D97-AF65-F5344CB8AC3E}">
        <p14:creationId xmlns:p14="http://schemas.microsoft.com/office/powerpoint/2010/main" val="70024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95D51496-2977-4D96-ADB5-3F34C6C897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2808D3E7-742E-49E3-8830-E7D20BB150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BE" altLang="en-BE" dirty="0"/>
              <a:t>EUFIC is a non-profit organisation that has been around for almost 30 years, based in Brussels </a:t>
            </a:r>
            <a:endParaRPr lang="en-US" altLang="en-BE" dirty="0"/>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BE" dirty="0"/>
          </a:p>
          <a:p>
            <a:pPr marL="0" marR="0" lvl="0" indent="0" algn="l" defTabSz="914400" rtl="0" eaLnBrk="1" fontAlgn="base" latinLnBrk="0" hangingPunct="1">
              <a:lnSpc>
                <a:spcPct val="100000"/>
              </a:lnSpc>
              <a:spcBef>
                <a:spcPct val="0"/>
              </a:spcBef>
              <a:spcAft>
                <a:spcPct val="0"/>
              </a:spcAft>
              <a:buClrTx/>
              <a:buSzTx/>
              <a:buFontTx/>
              <a:buNone/>
              <a:tabLst/>
              <a:defRPr/>
            </a:pPr>
            <a:r>
              <a:rPr lang="en-BE" altLang="en-BE" dirty="0"/>
              <a:t>We support consumers in adopting healthier and more sustainable diets through our communication and activities that are founded on science-based information. </a:t>
            </a:r>
            <a:endParaRPr lang="en-US" altLang="en-BE" dirty="0"/>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BE" dirty="0"/>
          </a:p>
          <a:p>
            <a:pPr eaLnBrk="1" hangingPunct="1">
              <a:spcBef>
                <a:spcPct val="0"/>
              </a:spcBef>
            </a:pPr>
            <a:endParaRPr lang="fr-BE" altLang="en-BE" dirty="0"/>
          </a:p>
        </p:txBody>
      </p:sp>
      <p:sp>
        <p:nvSpPr>
          <p:cNvPr id="129028" name="Slide Number Placeholder 3">
            <a:extLst>
              <a:ext uri="{FF2B5EF4-FFF2-40B4-BE49-F238E27FC236}">
                <a16:creationId xmlns:a16="http://schemas.microsoft.com/office/drawing/2014/main" id="{93ABD53D-7E0B-4407-858C-DAE4D51A14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A6F3B99-20BC-4DD9-B36A-940C381C7840}" type="slidenum">
              <a:rPr lang="en-GB" altLang="en-BE" smtClean="0"/>
              <a:pPr/>
              <a:t>3</a:t>
            </a:fld>
            <a:endParaRPr lang="en-GB" altLang="en-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9E3EB0-54D8-447C-B0E5-35B51FD91C32}" type="slidenum">
              <a:rPr lang="en-GB" altLang="en-BE" smtClean="0"/>
              <a:pPr>
                <a:defRPr/>
              </a:pPr>
              <a:t>30</a:t>
            </a:fld>
            <a:endParaRPr lang="en-GB" altLang="en-BE"/>
          </a:p>
        </p:txBody>
      </p:sp>
    </p:spTree>
    <p:extLst>
      <p:ext uri="{BB962C8B-B14F-4D97-AF65-F5344CB8AC3E}">
        <p14:creationId xmlns:p14="http://schemas.microsoft.com/office/powerpoint/2010/main" val="3123906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DA4F6-41D7-94B0-C6EF-270BF7D5D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F7EA53-462E-FCE6-F361-34FBF05245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2DB83-AB84-46B6-9369-3E7B06E362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065096-E211-570B-677A-A302A481C0BB}"/>
              </a:ext>
            </a:extLst>
          </p:cNvPr>
          <p:cNvSpPr>
            <a:spLocks noGrp="1"/>
          </p:cNvSpPr>
          <p:nvPr>
            <p:ph type="sldNum" sz="quarter" idx="5"/>
          </p:nvPr>
        </p:nvSpPr>
        <p:spPr/>
        <p:txBody>
          <a:bodyPr/>
          <a:lstStyle/>
          <a:p>
            <a:pPr>
              <a:defRPr/>
            </a:pPr>
            <a:fld id="{BC9E3EB0-54D8-447C-B0E5-35B51FD91C32}" type="slidenum">
              <a:rPr lang="en-GB" altLang="en-BE" smtClean="0"/>
              <a:pPr>
                <a:defRPr/>
              </a:pPr>
              <a:t>31</a:t>
            </a:fld>
            <a:endParaRPr lang="en-GB" altLang="en-BE"/>
          </a:p>
        </p:txBody>
      </p:sp>
    </p:spTree>
    <p:extLst>
      <p:ext uri="{BB962C8B-B14F-4D97-AF65-F5344CB8AC3E}">
        <p14:creationId xmlns:p14="http://schemas.microsoft.com/office/powerpoint/2010/main" val="3927104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61352098-06DE-4A07-8725-1D02BD885F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E289DBAD-1AFC-49DB-BF8C-66F1CD4EA2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ID4096" altLang="en-BE"/>
          </a:p>
        </p:txBody>
      </p:sp>
      <p:sp>
        <p:nvSpPr>
          <p:cNvPr id="167940" name="Slide Number Placeholder 3">
            <a:extLst>
              <a:ext uri="{FF2B5EF4-FFF2-40B4-BE49-F238E27FC236}">
                <a16:creationId xmlns:a16="http://schemas.microsoft.com/office/drawing/2014/main" id="{A11A27C9-6791-4B36-949F-7D037DB509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533A841-03E7-4E31-BDA2-7133C3B7699D}" type="slidenum">
              <a:rPr lang="en-GB" altLang="en-BE" smtClean="0"/>
              <a:pPr/>
              <a:t>32</a:t>
            </a:fld>
            <a:endParaRPr lang="en-GB" altLang="en-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4D86643A-5269-4F8D-91B6-6B56C66122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514C77A8-44DB-450E-A0D1-F267A00E0B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7000"/>
              </a:lnSpc>
              <a:spcBef>
                <a:spcPct val="0"/>
              </a:spcBef>
              <a:spcAft>
                <a:spcPts val="800"/>
              </a:spcAft>
            </a:pPr>
            <a:endParaRPr lang="LID4096" altLang="en-BE" sz="1800">
              <a:ea typeface="Calibri" panose="020F0502020204030204" pitchFamily="34" charset="0"/>
              <a:cs typeface="Times New Roman" panose="02020603050405020304" pitchFamily="18" charset="0"/>
            </a:endParaRPr>
          </a:p>
        </p:txBody>
      </p:sp>
      <p:sp>
        <p:nvSpPr>
          <p:cNvPr id="131076" name="Slide Number Placeholder 3">
            <a:extLst>
              <a:ext uri="{FF2B5EF4-FFF2-40B4-BE49-F238E27FC236}">
                <a16:creationId xmlns:a16="http://schemas.microsoft.com/office/drawing/2014/main" id="{4B85B826-70C4-4727-8F12-520CEBF5F2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1C879F5-F561-4024-AA27-74FE4C5AF2A5}" type="slidenum">
              <a:rPr lang="en-GB" altLang="en-BE" smtClean="0"/>
              <a:pPr/>
              <a:t>4</a:t>
            </a:fld>
            <a:endParaRPr lang="en-GB" altLang="en-BE"/>
          </a:p>
        </p:txBody>
      </p:sp>
    </p:spTree>
    <p:extLst>
      <p:ext uri="{BB962C8B-B14F-4D97-AF65-F5344CB8AC3E}">
        <p14:creationId xmlns:p14="http://schemas.microsoft.com/office/powerpoint/2010/main" val="384546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b="0" dirty="0"/>
              <a:t>Here are the main topics we work on.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BE" b="0" dirty="0"/>
              <a:t>The first is food and health science literacy, of which this survey falls under. This is to help promote evidence-based decision-making not only in consumers, so they know the effects of different ways of eating on their health, but also for various stakeholders, who can apply our research to improve their activities.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BE" b="0" dirty="0"/>
              <a:t>Another key area for us is to facili</a:t>
            </a:r>
            <a:r>
              <a:rPr lang="en-AU" b="0" dirty="0"/>
              <a:t>t</a:t>
            </a:r>
            <a:r>
              <a:rPr lang="en-BE" b="0" dirty="0"/>
              <a:t>ate the healthly and sustainable diet shift, which involves reducing excess meat consumption, and eating a more plant-forward diet.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BE" b="0" dirty="0"/>
              <a:t>We also work on supporting and preventing diet and lifestyle related non-communicable diseases, such as cardiovascular disease and diabetes type 2,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BE" b="0" dirty="0"/>
              <a:t>and last but not least, we aim to empower consumers reduce their food waste, as part of a more sustainable dietary practice. </a:t>
            </a:r>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863621-2E60-B848-8968-B0341E26A3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71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BE" altLang="en-BE" dirty="0"/>
              <a:t>This can include creating content, developing and implementing communication campaigns, and conducting consumer research, of which our food literacy survey is an example. We also collaborate with other organisations and are involved in EU projects for some of these activities. </a:t>
            </a:r>
            <a:endParaRPr lang="fr-BE" altLang="en-BE"/>
          </a:p>
          <a:p>
            <a:endParaRPr lang="en-BE" dirty="0"/>
          </a:p>
        </p:txBody>
      </p:sp>
      <p:sp>
        <p:nvSpPr>
          <p:cNvPr id="4" name="Slide Number Placeholder 3"/>
          <p:cNvSpPr>
            <a:spLocks noGrp="1"/>
          </p:cNvSpPr>
          <p:nvPr>
            <p:ph type="sldNum" sz="quarter" idx="5"/>
          </p:nvPr>
        </p:nvSpPr>
        <p:spPr/>
        <p:txBody>
          <a:bodyPr/>
          <a:lstStyle/>
          <a:p>
            <a:pPr>
              <a:defRPr/>
            </a:pPr>
            <a:fld id="{BC9E3EB0-54D8-447C-B0E5-35B51FD91C32}" type="slidenum">
              <a:rPr lang="en-GB" altLang="en-BE" smtClean="0"/>
              <a:pPr>
                <a:defRPr/>
              </a:pPr>
              <a:t>6</a:t>
            </a:fld>
            <a:endParaRPr lang="en-GB" altLang="en-BE"/>
          </a:p>
        </p:txBody>
      </p:sp>
    </p:spTree>
    <p:extLst>
      <p:ext uri="{BB962C8B-B14F-4D97-AF65-F5344CB8AC3E}">
        <p14:creationId xmlns:p14="http://schemas.microsoft.com/office/powerpoint/2010/main" val="330283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863621-2E60-B848-8968-B0341E26A3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33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E5BC8BED-7C30-47B6-9B83-5E1FB56F8E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C0D9EBD-7299-4773-95BE-8A9210ABD4AF}"/>
              </a:ext>
            </a:extLst>
          </p:cNvPr>
          <p:cNvSpPr>
            <a:spLocks noGrp="1"/>
          </p:cNvSpPr>
          <p:nvPr>
            <p:ph type="body" idx="1"/>
          </p:nvPr>
        </p:nvSpPr>
        <p:spPr/>
        <p:txBody>
          <a:bodyPr/>
          <a:lstStyle/>
          <a:p>
            <a:pPr eaLnBrk="1" fontAlgn="auto" hangingPunct="1">
              <a:lnSpc>
                <a:spcPct val="107000"/>
              </a:lnSpc>
              <a:spcBef>
                <a:spcPts val="0"/>
              </a:spcBef>
              <a:spcAft>
                <a:spcPts val="800"/>
              </a:spcAft>
              <a:defRPr/>
            </a:pPr>
            <a:endParaRPr lang="en-BE" sz="1800" dirty="0">
              <a:ea typeface="Calibri" panose="020F0502020204030204" pitchFamily="34" charset="0"/>
              <a:cs typeface="Times New Roman" panose="02020603050405020304" pitchFamily="18" charset="0"/>
            </a:endParaRPr>
          </a:p>
        </p:txBody>
      </p:sp>
      <p:sp>
        <p:nvSpPr>
          <p:cNvPr id="139268" name="Slide Number Placeholder 3">
            <a:extLst>
              <a:ext uri="{FF2B5EF4-FFF2-40B4-BE49-F238E27FC236}">
                <a16:creationId xmlns:a16="http://schemas.microsoft.com/office/drawing/2014/main" id="{025DC4FD-26B6-48DC-816F-F0CAD65C97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DEA75B4-F215-461E-B483-DF7FC9E6A1DC}" type="slidenum">
              <a:rPr lang="en-GB" altLang="en-BE" smtClean="0"/>
              <a:pPr/>
              <a:t>8</a:t>
            </a:fld>
            <a:endParaRPr lang="en-GB" altLang="en-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23913264-1C27-4216-B3CC-FB17A17232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6E2B01C7-C3AF-4140-81BC-EFECA83A90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en-BE" i="1" dirty="0"/>
          </a:p>
        </p:txBody>
      </p:sp>
      <p:sp>
        <p:nvSpPr>
          <p:cNvPr id="145412" name="Slide Number Placeholder 3">
            <a:extLst>
              <a:ext uri="{FF2B5EF4-FFF2-40B4-BE49-F238E27FC236}">
                <a16:creationId xmlns:a16="http://schemas.microsoft.com/office/drawing/2014/main" id="{2CD1F4FE-3853-48E6-83C1-276B6FD0D8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3623FD8-35B1-462C-80CD-B3966316571F}" type="slidenum">
              <a:rPr lang="en-GB" altLang="en-BE" smtClean="0"/>
              <a:pPr/>
              <a:t>9</a:t>
            </a:fld>
            <a:endParaRPr lang="en-GB" altLang="en-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1D896982-8E16-4CA0-A98D-32D0844846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673C5FC-6200-404D-945D-F6B7AE434A5A}"/>
              </a:ext>
            </a:extLst>
          </p:cNvPr>
          <p:cNvSpPr>
            <a:spLocks noGrp="1"/>
          </p:cNvSpPr>
          <p:nvPr>
            <p:ph type="body" idx="1"/>
          </p:nvPr>
        </p:nvSpPr>
        <p:spPr/>
        <p:txBody>
          <a:bodyPr/>
          <a:lstStyle/>
          <a:p>
            <a:pPr eaLnBrk="1" fontAlgn="auto" hangingPunct="1">
              <a:spcBef>
                <a:spcPts val="0"/>
              </a:spcBef>
              <a:spcAft>
                <a:spcPts val="0"/>
              </a:spcAft>
              <a:defRPr/>
            </a:pPr>
            <a:endParaRPr lang="en-US" dirty="0">
              <a:solidFill>
                <a:srgbClr val="000000"/>
              </a:solidFill>
              <a:latin typeface="apercuregular"/>
            </a:endParaRPr>
          </a:p>
        </p:txBody>
      </p:sp>
      <p:sp>
        <p:nvSpPr>
          <p:cNvPr id="133124" name="Slide Number Placeholder 3">
            <a:extLst>
              <a:ext uri="{FF2B5EF4-FFF2-40B4-BE49-F238E27FC236}">
                <a16:creationId xmlns:a16="http://schemas.microsoft.com/office/drawing/2014/main" id="{6319350A-F1F2-40F8-9177-3C4826C3BD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AB16B0F-CDA0-4094-9992-0ADAC7130EA7}" type="slidenum">
              <a:rPr lang="en-GB" altLang="en-BE" smtClean="0"/>
              <a:pPr/>
              <a:t>10</a:t>
            </a:fld>
            <a:endParaRPr lang="en-GB" altLang="en-BE"/>
          </a:p>
        </p:txBody>
      </p:sp>
    </p:spTree>
    <p:extLst>
      <p:ext uri="{BB962C8B-B14F-4D97-AF65-F5344CB8AC3E}">
        <p14:creationId xmlns:p14="http://schemas.microsoft.com/office/powerpoint/2010/main" val="1891210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pening slide of presenta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5D0520B-97D1-8542-BB23-2A62405C7959}"/>
              </a:ext>
            </a:extLst>
          </p:cNvPr>
          <p:cNvSpPr>
            <a:spLocks noGrp="1"/>
          </p:cNvSpPr>
          <p:nvPr>
            <p:ph type="ctrTitle"/>
          </p:nvPr>
        </p:nvSpPr>
        <p:spPr>
          <a:xfrm>
            <a:off x="463825" y="2676878"/>
            <a:ext cx="6879368" cy="589058"/>
          </a:xfrm>
        </p:spPr>
        <p:txBody>
          <a:bodyPr>
            <a:normAutofit/>
          </a:bodyPr>
          <a:lstStyle>
            <a:lvl1pPr>
              <a:defRPr>
                <a:solidFill>
                  <a:schemeClr val="bg1"/>
                </a:solidFill>
              </a:defRPr>
            </a:lvl1pPr>
          </a:lstStyle>
          <a:p>
            <a:pPr algn="l"/>
            <a:r>
              <a:rPr lang="en-US" sz="4000" b="1">
                <a:solidFill>
                  <a:schemeClr val="bg1"/>
                </a:solidFill>
                <a:latin typeface="+mn-lt"/>
              </a:rPr>
              <a:t>Click to edit Master title style</a:t>
            </a:r>
            <a:endParaRPr lang="en-GB" sz="4000" b="1">
              <a:solidFill>
                <a:schemeClr val="bg1"/>
              </a:solidFill>
              <a:latin typeface="+mn-lt"/>
            </a:endParaRPr>
          </a:p>
        </p:txBody>
      </p:sp>
      <p:sp>
        <p:nvSpPr>
          <p:cNvPr id="6" name="Subtitle 2">
            <a:extLst>
              <a:ext uri="{FF2B5EF4-FFF2-40B4-BE49-F238E27FC236}">
                <a16:creationId xmlns:a16="http://schemas.microsoft.com/office/drawing/2014/main" id="{A7B503BB-529B-5E40-9E9B-A17B475306F8}"/>
              </a:ext>
            </a:extLst>
          </p:cNvPr>
          <p:cNvSpPr>
            <a:spLocks noGrp="1"/>
          </p:cNvSpPr>
          <p:nvPr>
            <p:ph type="subTitle" idx="1"/>
          </p:nvPr>
        </p:nvSpPr>
        <p:spPr>
          <a:xfrm>
            <a:off x="463824" y="3429000"/>
            <a:ext cx="6879368" cy="923783"/>
          </a:xfrm>
        </p:spPr>
        <p:txBody>
          <a:bodyPr/>
          <a:lstStyle>
            <a:lvl1pPr marL="0" indent="0">
              <a:buNone/>
              <a:defRPr>
                <a:solidFill>
                  <a:schemeClr val="bg1"/>
                </a:solidFill>
              </a:defRPr>
            </a:lvl1pPr>
          </a:lstStyle>
          <a:p>
            <a:pPr algn="l"/>
            <a:r>
              <a:rPr lang="en-US">
                <a:solidFill>
                  <a:schemeClr val="bg1"/>
                </a:solidFill>
              </a:rPr>
              <a:t>Click to edit Master subtitle style</a:t>
            </a:r>
            <a:endParaRPr lang="en-GB">
              <a:solidFill>
                <a:schemeClr val="bg1"/>
              </a:solidFill>
            </a:endParaRPr>
          </a:p>
        </p:txBody>
      </p:sp>
      <p:sp>
        <p:nvSpPr>
          <p:cNvPr id="16" name="Text Placeholder 3">
            <a:extLst>
              <a:ext uri="{FF2B5EF4-FFF2-40B4-BE49-F238E27FC236}">
                <a16:creationId xmlns:a16="http://schemas.microsoft.com/office/drawing/2014/main" id="{67CE1C24-00E8-A14A-AE16-6A9E187E2D74}"/>
              </a:ext>
            </a:extLst>
          </p:cNvPr>
          <p:cNvSpPr>
            <a:spLocks noGrp="1"/>
          </p:cNvSpPr>
          <p:nvPr>
            <p:ph type="body" sz="half" idx="2"/>
          </p:nvPr>
        </p:nvSpPr>
        <p:spPr>
          <a:xfrm>
            <a:off x="463825" y="4683211"/>
            <a:ext cx="5778355" cy="803190"/>
          </a:xfrm>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a:solidFill>
                  <a:schemeClr val="bg1"/>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rPr>
              <a:t>Click to edit Master text styles</a:t>
            </a:r>
          </a:p>
        </p:txBody>
      </p:sp>
      <p:sp>
        <p:nvSpPr>
          <p:cNvPr id="2" name="Footer Placeholder 4">
            <a:extLst>
              <a:ext uri="{FF2B5EF4-FFF2-40B4-BE49-F238E27FC236}">
                <a16:creationId xmlns:a16="http://schemas.microsoft.com/office/drawing/2014/main" id="{B3686A39-63D0-FB2D-C3FD-00087AD61FF7}"/>
              </a:ext>
            </a:extLst>
          </p:cNvPr>
          <p:cNvSpPr>
            <a:spLocks noGrp="1"/>
          </p:cNvSpPr>
          <p:nvPr>
            <p:ph type="ftr" sz="quarter" idx="11"/>
          </p:nvPr>
        </p:nvSpPr>
        <p:spPr>
          <a:xfrm>
            <a:off x="10641330" y="6287770"/>
            <a:ext cx="1252494" cy="365125"/>
          </a:xfrm>
          <a:prstGeom prst="rect">
            <a:avLst/>
          </a:prstGeom>
        </p:spPr>
        <p:txBody>
          <a:bodyPr/>
          <a:lstStyle>
            <a:lvl1pPr algn="r">
              <a:defRPr>
                <a:solidFill>
                  <a:schemeClr val="bg1"/>
                </a:solidFill>
              </a:defRPr>
            </a:lvl1pPr>
          </a:lstStyle>
          <a:p>
            <a:r>
              <a:rPr lang="en-US" err="1"/>
              <a:t>www.eufic.org</a:t>
            </a:r>
            <a:endParaRPr lang="en-US"/>
          </a:p>
        </p:txBody>
      </p:sp>
    </p:spTree>
    <p:extLst>
      <p:ext uri="{BB962C8B-B14F-4D97-AF65-F5344CB8AC3E}">
        <p14:creationId xmlns:p14="http://schemas.microsoft.com/office/powerpoint/2010/main" val="15308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5A7D78-CC31-431A-90FE-F61EB330B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6675" y="230188"/>
            <a:ext cx="488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0">
            <a:extLst>
              <a:ext uri="{FF2B5EF4-FFF2-40B4-BE49-F238E27FC236}">
                <a16:creationId xmlns:a16="http://schemas.microsoft.com/office/drawing/2014/main" id="{97F4F98C-BA53-4E91-B2B9-5E8B46CE01AF}"/>
              </a:ext>
            </a:extLst>
          </p:cNvPr>
          <p:cNvSpPr txBox="1">
            <a:spLocks/>
          </p:cNvSpPr>
          <p:nvPr/>
        </p:nvSpPr>
        <p:spPr>
          <a:xfrm>
            <a:off x="9021763" y="6356350"/>
            <a:ext cx="2963862"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accent2"/>
                </a:solidFill>
                <a:cs typeface="Calibri" panose="020F0502020204030204" pitchFamily="34" charset="0"/>
              </a:rPr>
              <a:t>eufic.org</a:t>
            </a:r>
            <a:endParaRPr lang="en-US">
              <a:solidFill>
                <a:schemeClr val="accent2"/>
              </a:solidFill>
              <a:cs typeface="Calibri" panose="020F0502020204030204" pitchFamily="34" charset="0"/>
            </a:endParaRPr>
          </a:p>
        </p:txBody>
      </p:sp>
      <p:sp>
        <p:nvSpPr>
          <p:cNvPr id="3" name="Content Placeholder 2"/>
          <p:cNvSpPr>
            <a:spLocks noGrp="1"/>
          </p:cNvSpPr>
          <p:nvPr>
            <p:ph sz="half" idx="1"/>
          </p:nvPr>
        </p:nvSpPr>
        <p:spPr>
          <a:xfrm>
            <a:off x="463824" y="1825625"/>
            <a:ext cx="555597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55597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
          <p:cNvSpPr>
            <a:spLocks noGrp="1"/>
          </p:cNvSpPr>
          <p:nvPr>
            <p:ph type="title"/>
          </p:nvPr>
        </p:nvSpPr>
        <p:spPr>
          <a:xfrm>
            <a:off x="463824" y="463825"/>
            <a:ext cx="9805259" cy="647927"/>
          </a:xfrm>
        </p:spPr>
        <p:txBody>
          <a:bodyPr/>
          <a:lstStyle/>
          <a:p>
            <a:r>
              <a:rPr lang="en-GB"/>
              <a:t>Click to edit Master title style</a:t>
            </a:r>
            <a:endParaRPr lang="en-US"/>
          </a:p>
        </p:txBody>
      </p:sp>
      <p:sp>
        <p:nvSpPr>
          <p:cNvPr id="7" name="Footer Placeholder 5">
            <a:extLst>
              <a:ext uri="{FF2B5EF4-FFF2-40B4-BE49-F238E27FC236}">
                <a16:creationId xmlns:a16="http://schemas.microsoft.com/office/drawing/2014/main" id="{F86C1DF3-5C80-4A8B-8BE2-20BC87D666B9}"/>
              </a:ext>
            </a:extLst>
          </p:cNvPr>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548082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4C84817C-8D0C-4761-8A34-D042C56AB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6675" y="230188"/>
            <a:ext cx="488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0">
            <a:extLst>
              <a:ext uri="{FF2B5EF4-FFF2-40B4-BE49-F238E27FC236}">
                <a16:creationId xmlns:a16="http://schemas.microsoft.com/office/drawing/2014/main" id="{FE056334-956C-4820-86C6-DF8C122C30D6}"/>
              </a:ext>
            </a:extLst>
          </p:cNvPr>
          <p:cNvSpPr txBox="1">
            <a:spLocks/>
          </p:cNvSpPr>
          <p:nvPr/>
        </p:nvSpPr>
        <p:spPr>
          <a:xfrm>
            <a:off x="9021763" y="6356350"/>
            <a:ext cx="2963862"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accent2"/>
                </a:solidFill>
                <a:cs typeface="Calibri" panose="020F0502020204030204" pitchFamily="34" charset="0"/>
              </a:rPr>
              <a:t>eufic.org</a:t>
            </a:r>
            <a:endParaRPr lang="en-US">
              <a:solidFill>
                <a:schemeClr val="accent2"/>
              </a:solidFill>
              <a:cs typeface="Calibri" panose="020F0502020204030204" pitchFamily="34" charset="0"/>
            </a:endParaRPr>
          </a:p>
        </p:txBody>
      </p:sp>
      <p:sp>
        <p:nvSpPr>
          <p:cNvPr id="3" name="Text Placeholder 2"/>
          <p:cNvSpPr>
            <a:spLocks noGrp="1"/>
          </p:cNvSpPr>
          <p:nvPr>
            <p:ph type="body" idx="1"/>
          </p:nvPr>
        </p:nvSpPr>
        <p:spPr>
          <a:xfrm>
            <a:off x="434440" y="1681163"/>
            <a:ext cx="5563136"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34440" y="2505075"/>
            <a:ext cx="5563136" cy="3684588"/>
          </a:xfrm>
        </p:spPr>
        <p:txBody>
          <a:bodyPr>
            <a:norm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585360"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585360" cy="3684588"/>
          </a:xfrm>
        </p:spPr>
        <p:txBody>
          <a:bodyPr>
            <a:normAutofit/>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itle 1"/>
          <p:cNvSpPr>
            <a:spLocks noGrp="1"/>
          </p:cNvSpPr>
          <p:nvPr>
            <p:ph type="title"/>
          </p:nvPr>
        </p:nvSpPr>
        <p:spPr>
          <a:xfrm>
            <a:off x="463824" y="463825"/>
            <a:ext cx="9805259" cy="647927"/>
          </a:xfrm>
        </p:spPr>
        <p:txBody>
          <a:bodyPr/>
          <a:lstStyle/>
          <a:p>
            <a:r>
              <a:rPr lang="en-GB"/>
              <a:t>Click to edit Master title style</a:t>
            </a:r>
            <a:endParaRPr lang="en-US"/>
          </a:p>
        </p:txBody>
      </p:sp>
      <p:sp>
        <p:nvSpPr>
          <p:cNvPr id="9" name="Footer Placeholder 7">
            <a:extLst>
              <a:ext uri="{FF2B5EF4-FFF2-40B4-BE49-F238E27FC236}">
                <a16:creationId xmlns:a16="http://schemas.microsoft.com/office/drawing/2014/main" id="{38FEED35-75CC-4D56-BAE4-8BACF38BDD27}"/>
              </a:ext>
            </a:extLst>
          </p:cNvPr>
          <p:cNvSpPr>
            <a:spLocks noGrp="1"/>
          </p:cNvSpPr>
          <p:nvPr>
            <p:ph type="ftr" sz="quarter" idx="10"/>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4AFB0D08-07D6-4009-AE13-E07C932CA3BF}"/>
              </a:ext>
            </a:extLst>
          </p:cNvPr>
          <p:cNvSpPr>
            <a:spLocks noGrp="1"/>
          </p:cNvSpPr>
          <p:nvPr>
            <p:ph type="sldNum" sz="quarter" idx="11"/>
          </p:nvPr>
        </p:nvSpPr>
        <p:spPr>
          <a:xfrm>
            <a:off x="434975"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D0E28597-6DCF-45D1-8C07-9A9457C7F64B}" type="slidenum">
              <a:rPr lang="en-US" altLang="en-BE"/>
              <a:pPr>
                <a:defRPr/>
              </a:pPr>
              <a:t>‹#›</a:t>
            </a:fld>
            <a:endParaRPr lang="en-US" altLang="en-BE"/>
          </a:p>
        </p:txBody>
      </p:sp>
    </p:spTree>
    <p:extLst>
      <p:ext uri="{BB962C8B-B14F-4D97-AF65-F5344CB8AC3E}">
        <p14:creationId xmlns:p14="http://schemas.microsoft.com/office/powerpoint/2010/main" val="3157079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1A6088CE-E1D3-4CD6-A697-29F951567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6675" y="230188"/>
            <a:ext cx="488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10">
            <a:extLst>
              <a:ext uri="{FF2B5EF4-FFF2-40B4-BE49-F238E27FC236}">
                <a16:creationId xmlns:a16="http://schemas.microsoft.com/office/drawing/2014/main" id="{508DC6F8-F76A-4292-9A4B-D7CB28EF0AF3}"/>
              </a:ext>
            </a:extLst>
          </p:cNvPr>
          <p:cNvSpPr txBox="1">
            <a:spLocks/>
          </p:cNvSpPr>
          <p:nvPr/>
        </p:nvSpPr>
        <p:spPr>
          <a:xfrm>
            <a:off x="9021763" y="6356350"/>
            <a:ext cx="2963862"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accent2"/>
                </a:solidFill>
                <a:cs typeface="Calibri" panose="020F0502020204030204" pitchFamily="34" charset="0"/>
              </a:rPr>
              <a:t>eufic.org</a:t>
            </a:r>
            <a:endParaRPr lang="en-US">
              <a:solidFill>
                <a:schemeClr val="accent2"/>
              </a:solidFill>
              <a:cs typeface="Calibri" panose="020F0502020204030204" pitchFamily="34" charset="0"/>
            </a:endParaRPr>
          </a:p>
        </p:txBody>
      </p:sp>
      <p:sp>
        <p:nvSpPr>
          <p:cNvPr id="11" name="Title 1"/>
          <p:cNvSpPr>
            <a:spLocks noGrp="1"/>
          </p:cNvSpPr>
          <p:nvPr>
            <p:ph type="title"/>
          </p:nvPr>
        </p:nvSpPr>
        <p:spPr>
          <a:xfrm>
            <a:off x="463824" y="463825"/>
            <a:ext cx="9805259" cy="647927"/>
          </a:xfrm>
        </p:spPr>
        <p:txBody>
          <a:bodyPr/>
          <a:lstStyle/>
          <a:p>
            <a:r>
              <a:rPr lang="en-GB"/>
              <a:t>Click to edit Master title style</a:t>
            </a:r>
            <a:endParaRPr lang="en-US"/>
          </a:p>
        </p:txBody>
      </p:sp>
      <p:sp>
        <p:nvSpPr>
          <p:cNvPr id="5" name="Footer Placeholder 3">
            <a:extLst>
              <a:ext uri="{FF2B5EF4-FFF2-40B4-BE49-F238E27FC236}">
                <a16:creationId xmlns:a16="http://schemas.microsoft.com/office/drawing/2014/main" id="{A1E00644-CAF4-441F-9321-EC38CCB1EFC1}"/>
              </a:ext>
            </a:extLst>
          </p:cNvPr>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003918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6273E5D-C5E2-45A9-9E39-E8D7D839F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6675" y="230188"/>
            <a:ext cx="488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10">
            <a:extLst>
              <a:ext uri="{FF2B5EF4-FFF2-40B4-BE49-F238E27FC236}">
                <a16:creationId xmlns:a16="http://schemas.microsoft.com/office/drawing/2014/main" id="{B5397BF4-7510-493F-8D46-86D5811C7E7D}"/>
              </a:ext>
            </a:extLst>
          </p:cNvPr>
          <p:cNvSpPr txBox="1">
            <a:spLocks/>
          </p:cNvSpPr>
          <p:nvPr/>
        </p:nvSpPr>
        <p:spPr>
          <a:xfrm>
            <a:off x="9021763" y="6356350"/>
            <a:ext cx="2963862"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accent2"/>
                </a:solidFill>
                <a:cs typeface="Calibri" panose="020F0502020204030204" pitchFamily="34" charset="0"/>
              </a:rPr>
              <a:t>eufic.org</a:t>
            </a:r>
            <a:endParaRPr lang="en-US">
              <a:solidFill>
                <a:schemeClr val="accent2"/>
              </a:solidFill>
              <a:cs typeface="Calibri" panose="020F0502020204030204" pitchFamily="34" charset="0"/>
            </a:endParaRPr>
          </a:p>
        </p:txBody>
      </p:sp>
      <p:sp>
        <p:nvSpPr>
          <p:cNvPr id="4" name="Footer Placeholder 2">
            <a:extLst>
              <a:ext uri="{FF2B5EF4-FFF2-40B4-BE49-F238E27FC236}">
                <a16:creationId xmlns:a16="http://schemas.microsoft.com/office/drawing/2014/main" id="{8AC22DCD-470E-48C8-BC6A-F06C57601A93}"/>
              </a:ext>
            </a:extLst>
          </p:cNvPr>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82799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4513A5-46B8-444E-A15D-AFB35271F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6675" y="230188"/>
            <a:ext cx="488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0">
            <a:extLst>
              <a:ext uri="{FF2B5EF4-FFF2-40B4-BE49-F238E27FC236}">
                <a16:creationId xmlns:a16="http://schemas.microsoft.com/office/drawing/2014/main" id="{6D166C97-CDED-4C3D-804A-A81569659B3A}"/>
              </a:ext>
            </a:extLst>
          </p:cNvPr>
          <p:cNvSpPr txBox="1">
            <a:spLocks/>
          </p:cNvSpPr>
          <p:nvPr/>
        </p:nvSpPr>
        <p:spPr>
          <a:xfrm>
            <a:off x="9021763" y="6356350"/>
            <a:ext cx="2963862"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accent2"/>
                </a:solidFill>
                <a:cs typeface="Calibri" panose="020F0502020204030204" pitchFamily="34" charset="0"/>
              </a:rPr>
              <a:t>eufic.org</a:t>
            </a:r>
            <a:endParaRPr lang="en-US">
              <a:solidFill>
                <a:schemeClr val="accent2"/>
              </a:solidFill>
              <a:cs typeface="Calibri" panose="020F0502020204030204" pitchFamily="34" charset="0"/>
            </a:endParaRPr>
          </a:p>
        </p:txBody>
      </p:sp>
      <p:sp>
        <p:nvSpPr>
          <p:cNvPr id="3" name="Picture Placeholder 2"/>
          <p:cNvSpPr>
            <a:spLocks noGrp="1" noChangeAspect="1"/>
          </p:cNvSpPr>
          <p:nvPr>
            <p:ph type="pic" idx="1"/>
          </p:nvPr>
        </p:nvSpPr>
        <p:spPr>
          <a:xfrm>
            <a:off x="5738191" y="2279374"/>
            <a:ext cx="5989986" cy="3581676"/>
          </a:xfrm>
        </p:spPr>
        <p:txBody>
          <a:bodyPr rtlCol="0">
            <a:normAutofit/>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12" name="Text Placeholder 3"/>
          <p:cNvSpPr>
            <a:spLocks noGrp="1"/>
          </p:cNvSpPr>
          <p:nvPr>
            <p:ph type="body" sz="half" idx="2"/>
          </p:nvPr>
        </p:nvSpPr>
        <p:spPr>
          <a:xfrm>
            <a:off x="463823" y="2279374"/>
            <a:ext cx="4991609" cy="3589614"/>
          </a:xfrm>
        </p:spPr>
        <p:txBody>
          <a:bodyPr>
            <a:normAutofit/>
          </a:bodyPr>
          <a:lstStyle>
            <a:lvl1pPr marL="0" indent="0">
              <a:buNone/>
              <a:defRPr sz="20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5" name="Title 1"/>
          <p:cNvSpPr>
            <a:spLocks noGrp="1"/>
          </p:cNvSpPr>
          <p:nvPr>
            <p:ph type="title"/>
          </p:nvPr>
        </p:nvSpPr>
        <p:spPr>
          <a:xfrm>
            <a:off x="463824" y="463825"/>
            <a:ext cx="9805259" cy="1182413"/>
          </a:xfrm>
        </p:spPr>
        <p:txBody>
          <a:bodyPr/>
          <a:lstStyle/>
          <a:p>
            <a:r>
              <a:rPr lang="en-GB"/>
              <a:t>Click to edit Master title style</a:t>
            </a:r>
            <a:endParaRPr lang="en-US"/>
          </a:p>
        </p:txBody>
      </p:sp>
      <p:sp>
        <p:nvSpPr>
          <p:cNvPr id="7" name="Footer Placeholder 5">
            <a:extLst>
              <a:ext uri="{FF2B5EF4-FFF2-40B4-BE49-F238E27FC236}">
                <a16:creationId xmlns:a16="http://schemas.microsoft.com/office/drawing/2014/main" id="{5DDB0457-4A65-40E0-BB67-2628291724B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1810847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 4 simple columns">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E1676239-86EE-4984-A01D-9F5F49812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6675" y="230188"/>
            <a:ext cx="488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10">
            <a:extLst>
              <a:ext uri="{FF2B5EF4-FFF2-40B4-BE49-F238E27FC236}">
                <a16:creationId xmlns:a16="http://schemas.microsoft.com/office/drawing/2014/main" id="{9F9B0EA9-F918-4595-8C02-72FD9E1DC0A5}"/>
              </a:ext>
            </a:extLst>
          </p:cNvPr>
          <p:cNvSpPr txBox="1">
            <a:spLocks/>
          </p:cNvSpPr>
          <p:nvPr/>
        </p:nvSpPr>
        <p:spPr>
          <a:xfrm>
            <a:off x="9021763" y="6356350"/>
            <a:ext cx="2963862"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accent2"/>
                </a:solidFill>
                <a:cs typeface="Calibri" panose="020F0502020204030204" pitchFamily="34" charset="0"/>
              </a:rPr>
              <a:t>eufic.org</a:t>
            </a:r>
            <a:endParaRPr lang="en-US">
              <a:solidFill>
                <a:schemeClr val="accent2"/>
              </a:solidFill>
              <a:cs typeface="Calibri" panose="020F0502020204030204" pitchFamily="34" charset="0"/>
            </a:endParaRPr>
          </a:p>
        </p:txBody>
      </p:sp>
      <p:sp>
        <p:nvSpPr>
          <p:cNvPr id="8" name="Picture Placeholder 3"/>
          <p:cNvSpPr>
            <a:spLocks noGrp="1"/>
          </p:cNvSpPr>
          <p:nvPr>
            <p:ph type="pic" sz="quarter" idx="10"/>
          </p:nvPr>
        </p:nvSpPr>
        <p:spPr>
          <a:xfrm>
            <a:off x="463825" y="1646381"/>
            <a:ext cx="2438400" cy="4266109"/>
          </a:xfrm>
          <a:solidFill>
            <a:schemeClr val="bg1">
              <a:lumMod val="90000"/>
              <a:lumOff val="10000"/>
            </a:schemeClr>
          </a:solidFill>
        </p:spPr>
        <p:txBody>
          <a:bodyPr lIns="0" tIns="0" rIns="0" bIns="0" rtlCol="0" anchor="ctr">
            <a:normAutofit/>
          </a:bodyPr>
          <a:lstStyle>
            <a:lvl1pPr>
              <a:defRPr lang="en-US" sz="1050" dirty="0">
                <a:latin typeface="Calibri" panose="020F0502020204030204" pitchFamily="34" charset="0"/>
                <a:cs typeface="Calibri" panose="020F0502020204030204" pitchFamily="34" charset="0"/>
              </a:defRPr>
            </a:lvl1pPr>
          </a:lstStyle>
          <a:p>
            <a:pPr lvl="0"/>
            <a:r>
              <a:rPr lang="en-GB" noProof="0"/>
              <a:t>Click icon to add picture</a:t>
            </a:r>
            <a:endParaRPr lang="en-US" noProof="0"/>
          </a:p>
        </p:txBody>
      </p:sp>
      <p:sp>
        <p:nvSpPr>
          <p:cNvPr id="9" name="Picture Placeholder 3"/>
          <p:cNvSpPr>
            <a:spLocks noGrp="1"/>
          </p:cNvSpPr>
          <p:nvPr>
            <p:ph type="pic" sz="quarter" idx="13"/>
          </p:nvPr>
        </p:nvSpPr>
        <p:spPr>
          <a:xfrm>
            <a:off x="3420944" y="1646381"/>
            <a:ext cx="2438400" cy="4266109"/>
          </a:xfrm>
          <a:solidFill>
            <a:schemeClr val="bg1">
              <a:lumMod val="90000"/>
              <a:lumOff val="10000"/>
            </a:schemeClr>
          </a:solidFill>
        </p:spPr>
        <p:txBody>
          <a:bodyPr lIns="0" tIns="0" rIns="0" bIns="0" rtlCol="0" anchor="ctr">
            <a:normAutofit/>
          </a:bodyPr>
          <a:lstStyle>
            <a:lvl1pPr>
              <a:defRPr lang="en-US" sz="1050">
                <a:latin typeface="Calibri" panose="020F0502020204030204" pitchFamily="34" charset="0"/>
                <a:cs typeface="Calibri" panose="020F0502020204030204" pitchFamily="34" charset="0"/>
              </a:defRPr>
            </a:lvl1pPr>
          </a:lstStyle>
          <a:p>
            <a:pPr lvl="0"/>
            <a:r>
              <a:rPr lang="en-GB" noProof="0"/>
              <a:t>Click icon to add picture</a:t>
            </a:r>
            <a:endParaRPr lang="en-US" noProof="0"/>
          </a:p>
        </p:txBody>
      </p:sp>
      <p:sp>
        <p:nvSpPr>
          <p:cNvPr id="10" name="Picture Placeholder 3"/>
          <p:cNvSpPr>
            <a:spLocks noGrp="1"/>
          </p:cNvSpPr>
          <p:nvPr>
            <p:ph type="pic" sz="quarter" idx="14"/>
          </p:nvPr>
        </p:nvSpPr>
        <p:spPr>
          <a:xfrm>
            <a:off x="6371967" y="1646381"/>
            <a:ext cx="2438400" cy="4266109"/>
          </a:xfrm>
          <a:solidFill>
            <a:schemeClr val="bg1">
              <a:lumMod val="90000"/>
              <a:lumOff val="10000"/>
            </a:schemeClr>
          </a:solidFill>
        </p:spPr>
        <p:txBody>
          <a:bodyPr lIns="0" tIns="0" rIns="0" bIns="0" rtlCol="0" anchor="ctr">
            <a:normAutofit/>
          </a:bodyPr>
          <a:lstStyle>
            <a:lvl1pPr>
              <a:defRPr lang="en-US" sz="1050">
                <a:latin typeface="Calibri" panose="020F0502020204030204" pitchFamily="34" charset="0"/>
                <a:cs typeface="Calibri" panose="020F0502020204030204" pitchFamily="34" charset="0"/>
              </a:defRPr>
            </a:lvl1pPr>
          </a:lstStyle>
          <a:p>
            <a:pPr lvl="0"/>
            <a:r>
              <a:rPr lang="en-GB" noProof="0"/>
              <a:t>Click icon to add picture</a:t>
            </a:r>
            <a:endParaRPr lang="en-US" noProof="0"/>
          </a:p>
        </p:txBody>
      </p:sp>
      <p:sp>
        <p:nvSpPr>
          <p:cNvPr id="11" name="Picture Placeholder 3"/>
          <p:cNvSpPr>
            <a:spLocks noGrp="1"/>
          </p:cNvSpPr>
          <p:nvPr>
            <p:ph type="pic" sz="quarter" idx="15"/>
          </p:nvPr>
        </p:nvSpPr>
        <p:spPr>
          <a:xfrm>
            <a:off x="9329087" y="1646381"/>
            <a:ext cx="2438400" cy="4266109"/>
          </a:xfrm>
          <a:solidFill>
            <a:schemeClr val="bg1">
              <a:lumMod val="90000"/>
              <a:lumOff val="10000"/>
            </a:schemeClr>
          </a:solidFill>
        </p:spPr>
        <p:txBody>
          <a:bodyPr lIns="0" tIns="0" rIns="0" bIns="0" rtlCol="0" anchor="ctr">
            <a:normAutofit/>
          </a:bodyPr>
          <a:lstStyle>
            <a:lvl1pPr>
              <a:defRPr lang="en-US" sz="1050">
                <a:latin typeface="Calibri" panose="020F0502020204030204" pitchFamily="34" charset="0"/>
                <a:cs typeface="Calibri" panose="020F0502020204030204" pitchFamily="34" charset="0"/>
              </a:defRPr>
            </a:lvl1pPr>
          </a:lstStyle>
          <a:p>
            <a:pPr lvl="0"/>
            <a:r>
              <a:rPr lang="en-GB" noProof="0"/>
              <a:t>Click icon to add picture</a:t>
            </a:r>
            <a:endParaRPr lang="en-US" noProof="0"/>
          </a:p>
        </p:txBody>
      </p:sp>
      <p:sp>
        <p:nvSpPr>
          <p:cNvPr id="12" name="Text Placeholder 7"/>
          <p:cNvSpPr>
            <a:spLocks noGrp="1"/>
          </p:cNvSpPr>
          <p:nvPr>
            <p:ph type="body" sz="quarter" idx="19"/>
          </p:nvPr>
        </p:nvSpPr>
        <p:spPr>
          <a:xfrm>
            <a:off x="463825" y="4979934"/>
            <a:ext cx="2441448" cy="932563"/>
          </a:xfrm>
          <a:solidFill>
            <a:schemeClr val="accent1">
              <a:alpha val="80000"/>
            </a:schemeClr>
          </a:solidFill>
        </p:spPr>
        <p:txBody>
          <a:bodyPr lIns="182880" tIns="91440" rIns="182880" bIns="91440" anchor="b">
            <a:spAutoFit/>
          </a:bodyPr>
          <a:lstStyle>
            <a:lvl1pPr marL="0" indent="0">
              <a:buNone/>
              <a:defRPr sz="1800">
                <a:solidFill>
                  <a:srgbClr val="FFFFFF"/>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1600">
                <a:solidFill>
                  <a:srgbClr val="FFFFFF"/>
                </a:solidFill>
                <a:latin typeface="Calibri" panose="020F0502020204030204" pitchFamily="34" charset="0"/>
                <a:cs typeface="Calibri" panose="020F0502020204030204" pitchFamily="34" charset="0"/>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GB"/>
              <a:t>Click to edit Master text styles</a:t>
            </a:r>
          </a:p>
        </p:txBody>
      </p:sp>
      <p:sp>
        <p:nvSpPr>
          <p:cNvPr id="13" name="Text Placeholder 7"/>
          <p:cNvSpPr>
            <a:spLocks noGrp="1"/>
          </p:cNvSpPr>
          <p:nvPr>
            <p:ph type="body" sz="quarter" idx="20"/>
          </p:nvPr>
        </p:nvSpPr>
        <p:spPr>
          <a:xfrm>
            <a:off x="3417896" y="4979934"/>
            <a:ext cx="2441448" cy="932563"/>
          </a:xfrm>
          <a:solidFill>
            <a:schemeClr val="accent2">
              <a:alpha val="80000"/>
            </a:schemeClr>
          </a:solidFill>
        </p:spPr>
        <p:txBody>
          <a:bodyPr lIns="182880" tIns="91440" rIns="182880" bIns="91440" anchor="b">
            <a:spAutoFit/>
          </a:bodyPr>
          <a:lstStyle>
            <a:lvl1pPr marL="0" indent="0">
              <a:buNone/>
              <a:defRPr sz="1800">
                <a:solidFill>
                  <a:srgbClr val="FFFFFF"/>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1600">
                <a:solidFill>
                  <a:srgbClr val="FFFFFF"/>
                </a:solidFill>
                <a:latin typeface="Calibri" panose="020F0502020204030204" pitchFamily="34" charset="0"/>
                <a:cs typeface="Calibri" panose="020F0502020204030204" pitchFamily="34" charset="0"/>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GB"/>
              <a:t>Click to edit Master text styles</a:t>
            </a:r>
          </a:p>
        </p:txBody>
      </p:sp>
      <p:sp>
        <p:nvSpPr>
          <p:cNvPr id="14" name="Text Placeholder 7"/>
          <p:cNvSpPr>
            <a:spLocks noGrp="1"/>
          </p:cNvSpPr>
          <p:nvPr>
            <p:ph type="body" sz="quarter" idx="21"/>
          </p:nvPr>
        </p:nvSpPr>
        <p:spPr>
          <a:xfrm>
            <a:off x="6371967" y="4979934"/>
            <a:ext cx="2441448" cy="932563"/>
          </a:xfrm>
          <a:solidFill>
            <a:srgbClr val="139D79">
              <a:alpha val="80000"/>
            </a:srgbClr>
          </a:solidFill>
        </p:spPr>
        <p:txBody>
          <a:bodyPr lIns="182880" tIns="91440" rIns="182880" bIns="91440" anchor="b">
            <a:spAutoFit/>
          </a:bodyPr>
          <a:lstStyle>
            <a:lvl1pPr marL="0" indent="0">
              <a:buNone/>
              <a:defRPr sz="1800">
                <a:solidFill>
                  <a:srgbClr val="FFFFFF"/>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1600">
                <a:solidFill>
                  <a:srgbClr val="FFFFFF"/>
                </a:solidFill>
                <a:latin typeface="Calibri" panose="020F0502020204030204" pitchFamily="34" charset="0"/>
                <a:cs typeface="Calibri" panose="020F0502020204030204" pitchFamily="34" charset="0"/>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GB"/>
              <a:t>Click to edit Master text styles</a:t>
            </a:r>
          </a:p>
        </p:txBody>
      </p:sp>
      <p:sp>
        <p:nvSpPr>
          <p:cNvPr id="15" name="Text Placeholder 7"/>
          <p:cNvSpPr>
            <a:spLocks noGrp="1"/>
          </p:cNvSpPr>
          <p:nvPr>
            <p:ph type="body" sz="quarter" idx="22"/>
          </p:nvPr>
        </p:nvSpPr>
        <p:spPr>
          <a:xfrm>
            <a:off x="9326039" y="4979934"/>
            <a:ext cx="2441448" cy="932563"/>
          </a:xfrm>
          <a:solidFill>
            <a:srgbClr val="5174B7">
              <a:alpha val="80000"/>
            </a:srgbClr>
          </a:solidFill>
        </p:spPr>
        <p:txBody>
          <a:bodyPr lIns="182880" tIns="91440" rIns="182880" bIns="91440" anchor="b">
            <a:spAutoFit/>
          </a:bodyPr>
          <a:lstStyle>
            <a:lvl1pPr marL="0" indent="0">
              <a:buNone/>
              <a:defRPr sz="1800">
                <a:solidFill>
                  <a:srgbClr val="FFFFFF"/>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1600">
                <a:solidFill>
                  <a:srgbClr val="FFFFFF"/>
                </a:solidFill>
                <a:latin typeface="Calibri" panose="020F0502020204030204" pitchFamily="34" charset="0"/>
                <a:cs typeface="Calibri" panose="020F0502020204030204" pitchFamily="34" charset="0"/>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GB"/>
              <a:t>Click to edit Master text styles</a:t>
            </a:r>
          </a:p>
        </p:txBody>
      </p:sp>
      <p:sp>
        <p:nvSpPr>
          <p:cNvPr id="20" name="Title 1"/>
          <p:cNvSpPr>
            <a:spLocks noGrp="1"/>
          </p:cNvSpPr>
          <p:nvPr>
            <p:ph type="title"/>
          </p:nvPr>
        </p:nvSpPr>
        <p:spPr>
          <a:xfrm>
            <a:off x="463825" y="463825"/>
            <a:ext cx="10813776" cy="647927"/>
          </a:xfrm>
        </p:spPr>
        <p:txBody>
          <a:bodyPr/>
          <a:lstStyle>
            <a:lvl1pPr>
              <a:defRPr>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18" name="Footer Placeholder 3">
            <a:extLst>
              <a:ext uri="{FF2B5EF4-FFF2-40B4-BE49-F238E27FC236}">
                <a16:creationId xmlns:a16="http://schemas.microsoft.com/office/drawing/2014/main" id="{888E3088-A1B1-4949-B46A-F68E22258FDD}"/>
              </a:ext>
            </a:extLst>
          </p:cNvPr>
          <p:cNvSpPr>
            <a:spLocks noGrp="1"/>
          </p:cNvSpPr>
          <p:nvPr>
            <p:ph type="ftr" sz="quarter" idx="23"/>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1890951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 3 columns">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92DC2865-3DF0-4052-8F8D-EF42573AA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6675" y="230188"/>
            <a:ext cx="488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0">
            <a:extLst>
              <a:ext uri="{FF2B5EF4-FFF2-40B4-BE49-F238E27FC236}">
                <a16:creationId xmlns:a16="http://schemas.microsoft.com/office/drawing/2014/main" id="{61CA4B66-361A-4A48-804D-2539FBE13CBB}"/>
              </a:ext>
            </a:extLst>
          </p:cNvPr>
          <p:cNvSpPr txBox="1">
            <a:spLocks/>
          </p:cNvSpPr>
          <p:nvPr/>
        </p:nvSpPr>
        <p:spPr>
          <a:xfrm>
            <a:off x="9021763" y="6356350"/>
            <a:ext cx="2963862"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accent2"/>
                </a:solidFill>
                <a:cs typeface="Calibri" panose="020F0502020204030204" pitchFamily="34" charset="0"/>
              </a:rPr>
              <a:t>eufic.org</a:t>
            </a:r>
            <a:endParaRPr lang="en-US">
              <a:solidFill>
                <a:schemeClr val="accent2"/>
              </a:solidFill>
              <a:cs typeface="Calibri" panose="020F0502020204030204" pitchFamily="34" charset="0"/>
            </a:endParaRPr>
          </a:p>
        </p:txBody>
      </p:sp>
      <p:sp>
        <p:nvSpPr>
          <p:cNvPr id="16" name="Picture Placeholder 3"/>
          <p:cNvSpPr>
            <a:spLocks noGrp="1"/>
          </p:cNvSpPr>
          <p:nvPr>
            <p:ph type="pic" sz="quarter" idx="10"/>
          </p:nvPr>
        </p:nvSpPr>
        <p:spPr>
          <a:xfrm>
            <a:off x="443803" y="1890461"/>
            <a:ext cx="3328416" cy="4266109"/>
          </a:xfrm>
          <a:solidFill>
            <a:schemeClr val="bg1">
              <a:lumMod val="90000"/>
              <a:lumOff val="10000"/>
            </a:schemeClr>
          </a:solidFill>
        </p:spPr>
        <p:txBody>
          <a:bodyPr lIns="0" tIns="0" rIns="0" bIns="0" rtlCol="0" anchor="ctr">
            <a:normAutofit/>
          </a:bodyPr>
          <a:lstStyle>
            <a:lvl1pPr>
              <a:defRPr lang="en-US" sz="1050" dirty="0">
                <a:latin typeface="Calibri" panose="020F0502020204030204" pitchFamily="34" charset="0"/>
                <a:cs typeface="Calibri" panose="020F0502020204030204" pitchFamily="34" charset="0"/>
              </a:defRPr>
            </a:lvl1pPr>
          </a:lstStyle>
          <a:p>
            <a:pPr lvl="0"/>
            <a:r>
              <a:rPr lang="en-GB" noProof="0"/>
              <a:t>Click icon to add picture</a:t>
            </a:r>
            <a:endParaRPr lang="en-US" noProof="0"/>
          </a:p>
        </p:txBody>
      </p:sp>
      <p:sp>
        <p:nvSpPr>
          <p:cNvPr id="17" name="Picture Placeholder 3"/>
          <p:cNvSpPr>
            <a:spLocks noGrp="1"/>
          </p:cNvSpPr>
          <p:nvPr>
            <p:ph type="pic" sz="quarter" idx="13"/>
          </p:nvPr>
        </p:nvSpPr>
        <p:spPr>
          <a:xfrm>
            <a:off x="4431792" y="1890461"/>
            <a:ext cx="3328416" cy="4266109"/>
          </a:xfrm>
          <a:solidFill>
            <a:schemeClr val="bg1">
              <a:lumMod val="90000"/>
              <a:lumOff val="10000"/>
            </a:schemeClr>
          </a:solidFill>
        </p:spPr>
        <p:txBody>
          <a:bodyPr lIns="0" tIns="0" rIns="0" bIns="0" rtlCol="0" anchor="ctr">
            <a:normAutofit/>
          </a:bodyPr>
          <a:lstStyle>
            <a:lvl1pPr>
              <a:defRPr lang="en-US" sz="1050">
                <a:latin typeface="Calibri" panose="020F0502020204030204" pitchFamily="34" charset="0"/>
                <a:cs typeface="Calibri" panose="020F0502020204030204" pitchFamily="34" charset="0"/>
              </a:defRPr>
            </a:lvl1pPr>
          </a:lstStyle>
          <a:p>
            <a:pPr lvl="0"/>
            <a:r>
              <a:rPr lang="en-GB" noProof="0"/>
              <a:t>Click icon to add picture</a:t>
            </a:r>
            <a:endParaRPr lang="en-US" noProof="0"/>
          </a:p>
        </p:txBody>
      </p:sp>
      <p:sp>
        <p:nvSpPr>
          <p:cNvPr id="18" name="Picture Placeholder 3"/>
          <p:cNvSpPr>
            <a:spLocks noGrp="1"/>
          </p:cNvSpPr>
          <p:nvPr>
            <p:ph type="pic" sz="quarter" idx="14"/>
          </p:nvPr>
        </p:nvSpPr>
        <p:spPr>
          <a:xfrm>
            <a:off x="8419781" y="1890461"/>
            <a:ext cx="3328416" cy="4266109"/>
          </a:xfrm>
          <a:solidFill>
            <a:schemeClr val="bg1">
              <a:lumMod val="90000"/>
              <a:lumOff val="10000"/>
            </a:schemeClr>
          </a:solidFill>
        </p:spPr>
        <p:txBody>
          <a:bodyPr lIns="0" tIns="0" rIns="0" bIns="0" rtlCol="0" anchor="ctr">
            <a:normAutofit/>
          </a:bodyPr>
          <a:lstStyle>
            <a:lvl1pPr>
              <a:defRPr lang="en-US" sz="1050">
                <a:latin typeface="Calibri" panose="020F0502020204030204" pitchFamily="34" charset="0"/>
                <a:cs typeface="Calibri" panose="020F0502020204030204" pitchFamily="34" charset="0"/>
              </a:defRPr>
            </a:lvl1pPr>
          </a:lstStyle>
          <a:p>
            <a:pPr lvl="0"/>
            <a:r>
              <a:rPr lang="en-GB" noProof="0"/>
              <a:t>Click icon to add picture</a:t>
            </a:r>
            <a:endParaRPr lang="en-US" noProof="0"/>
          </a:p>
        </p:txBody>
      </p:sp>
      <p:sp>
        <p:nvSpPr>
          <p:cNvPr id="19" name="Text Placeholder 7"/>
          <p:cNvSpPr>
            <a:spLocks noGrp="1"/>
          </p:cNvSpPr>
          <p:nvPr>
            <p:ph type="body" sz="quarter" idx="21"/>
          </p:nvPr>
        </p:nvSpPr>
        <p:spPr>
          <a:xfrm>
            <a:off x="443803" y="5409193"/>
            <a:ext cx="3328416" cy="747384"/>
          </a:xfrm>
          <a:solidFill>
            <a:schemeClr val="accent1">
              <a:alpha val="80000"/>
            </a:schemeClr>
          </a:solidFill>
        </p:spPr>
        <p:txBody>
          <a:bodyPr lIns="182880" tIns="91440" rIns="182880" bIns="91440" anchor="b">
            <a:spAutoFit/>
          </a:bodyPr>
          <a:lstStyle>
            <a:lvl1pPr marL="0" indent="0">
              <a:buNone/>
              <a:defRPr sz="1800">
                <a:solidFill>
                  <a:srgbClr val="FFFFFF"/>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1800">
                <a:solidFill>
                  <a:srgbClr val="FFFFFF"/>
                </a:solidFill>
                <a:latin typeface="Calibri" panose="020F0502020204030204" pitchFamily="34" charset="0"/>
                <a:cs typeface="Calibri" panose="020F0502020204030204" pitchFamily="34" charset="0"/>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GB"/>
              <a:t>Click to edit Master text styles</a:t>
            </a:r>
          </a:p>
          <a:p>
            <a:pPr lvl="1"/>
            <a:r>
              <a:rPr lang="en-GB"/>
              <a:t>Second level</a:t>
            </a:r>
          </a:p>
        </p:txBody>
      </p:sp>
      <p:sp>
        <p:nvSpPr>
          <p:cNvPr id="20" name="Text Placeholder 7"/>
          <p:cNvSpPr>
            <a:spLocks noGrp="1"/>
          </p:cNvSpPr>
          <p:nvPr>
            <p:ph type="body" sz="quarter" idx="22"/>
          </p:nvPr>
        </p:nvSpPr>
        <p:spPr>
          <a:xfrm>
            <a:off x="4431792" y="5409193"/>
            <a:ext cx="3328416" cy="747384"/>
          </a:xfrm>
          <a:solidFill>
            <a:schemeClr val="accent4">
              <a:alpha val="80000"/>
            </a:schemeClr>
          </a:solidFill>
        </p:spPr>
        <p:txBody>
          <a:bodyPr lIns="182880" tIns="91440" rIns="182880" bIns="91440" anchor="b">
            <a:spAutoFit/>
          </a:bodyPr>
          <a:lstStyle>
            <a:lvl1pPr marL="0" indent="0">
              <a:buNone/>
              <a:defRPr sz="1800">
                <a:solidFill>
                  <a:srgbClr val="FFFFFF"/>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1800">
                <a:solidFill>
                  <a:srgbClr val="FFFFFF"/>
                </a:solidFill>
                <a:latin typeface="Calibri" panose="020F0502020204030204" pitchFamily="34" charset="0"/>
                <a:cs typeface="Calibri" panose="020F0502020204030204" pitchFamily="34" charset="0"/>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GB"/>
              <a:t>Click to edit Master text styles</a:t>
            </a:r>
          </a:p>
          <a:p>
            <a:pPr lvl="1"/>
            <a:r>
              <a:rPr lang="en-GB"/>
              <a:t>Second level</a:t>
            </a:r>
          </a:p>
        </p:txBody>
      </p:sp>
      <p:sp>
        <p:nvSpPr>
          <p:cNvPr id="21" name="Text Placeholder 7"/>
          <p:cNvSpPr>
            <a:spLocks noGrp="1"/>
          </p:cNvSpPr>
          <p:nvPr>
            <p:ph type="body" sz="quarter" idx="23"/>
          </p:nvPr>
        </p:nvSpPr>
        <p:spPr>
          <a:xfrm>
            <a:off x="8419781" y="5409193"/>
            <a:ext cx="3328416" cy="747384"/>
          </a:xfrm>
          <a:solidFill>
            <a:schemeClr val="accent3">
              <a:alpha val="80000"/>
            </a:schemeClr>
          </a:solidFill>
        </p:spPr>
        <p:txBody>
          <a:bodyPr lIns="182880" tIns="91440" rIns="182880" bIns="91440" anchor="b">
            <a:spAutoFit/>
          </a:bodyPr>
          <a:lstStyle>
            <a:lvl1pPr marL="0" indent="0">
              <a:buNone/>
              <a:defRPr sz="1800">
                <a:solidFill>
                  <a:srgbClr val="FFFFFF"/>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1800">
                <a:solidFill>
                  <a:srgbClr val="FFFFFF"/>
                </a:solidFill>
                <a:latin typeface="Calibri" panose="020F0502020204030204" pitchFamily="34" charset="0"/>
                <a:cs typeface="Calibri" panose="020F0502020204030204" pitchFamily="34" charset="0"/>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GB"/>
              <a:t>Click to edit Master text styles</a:t>
            </a:r>
          </a:p>
          <a:p>
            <a:pPr lvl="1"/>
            <a:r>
              <a:rPr lang="en-GB"/>
              <a:t>Second level</a:t>
            </a:r>
          </a:p>
        </p:txBody>
      </p:sp>
      <p:sp>
        <p:nvSpPr>
          <p:cNvPr id="24" name="Title 1"/>
          <p:cNvSpPr>
            <a:spLocks noGrp="1"/>
          </p:cNvSpPr>
          <p:nvPr>
            <p:ph type="title"/>
          </p:nvPr>
        </p:nvSpPr>
        <p:spPr>
          <a:xfrm>
            <a:off x="463825" y="463825"/>
            <a:ext cx="10813776" cy="647927"/>
          </a:xfrm>
        </p:spPr>
        <p:txBody>
          <a:bodyPr/>
          <a:lstStyle>
            <a:lvl1pPr>
              <a:defRPr>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11" name="Footer Placeholder 3">
            <a:extLst>
              <a:ext uri="{FF2B5EF4-FFF2-40B4-BE49-F238E27FC236}">
                <a16:creationId xmlns:a16="http://schemas.microsoft.com/office/drawing/2014/main" id="{525BD309-BA4F-4C0C-9EE4-7DE09226820C}"/>
              </a:ext>
            </a:extLst>
          </p:cNvPr>
          <p:cNvSpPr>
            <a:spLocks noGrp="1"/>
          </p:cNvSpPr>
          <p:nvPr>
            <p:ph type="ftr" sz="quarter" idx="24"/>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3095105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 2 columns">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AD366849-ABA2-4ACD-ACC9-F9E6CF2B0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6675" y="230188"/>
            <a:ext cx="488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0">
            <a:extLst>
              <a:ext uri="{FF2B5EF4-FFF2-40B4-BE49-F238E27FC236}">
                <a16:creationId xmlns:a16="http://schemas.microsoft.com/office/drawing/2014/main" id="{7B5E66C3-3467-467F-B221-9C5CCF02A6FE}"/>
              </a:ext>
            </a:extLst>
          </p:cNvPr>
          <p:cNvSpPr txBox="1">
            <a:spLocks/>
          </p:cNvSpPr>
          <p:nvPr/>
        </p:nvSpPr>
        <p:spPr>
          <a:xfrm>
            <a:off x="9021763" y="6356350"/>
            <a:ext cx="2963862"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accent2"/>
                </a:solidFill>
                <a:cs typeface="Calibri" panose="020F0502020204030204" pitchFamily="34" charset="0"/>
              </a:rPr>
              <a:t>eufic.org</a:t>
            </a:r>
            <a:endParaRPr lang="en-US">
              <a:solidFill>
                <a:schemeClr val="accent2"/>
              </a:solidFill>
              <a:cs typeface="Calibri" panose="020F0502020204030204" pitchFamily="34" charset="0"/>
            </a:endParaRPr>
          </a:p>
        </p:txBody>
      </p:sp>
      <p:sp>
        <p:nvSpPr>
          <p:cNvPr id="12" name="Picture Placeholder 3"/>
          <p:cNvSpPr>
            <a:spLocks noGrp="1"/>
          </p:cNvSpPr>
          <p:nvPr>
            <p:ph type="pic" sz="quarter" idx="10"/>
          </p:nvPr>
        </p:nvSpPr>
        <p:spPr>
          <a:xfrm>
            <a:off x="914400" y="1890463"/>
            <a:ext cx="5085589" cy="4266109"/>
          </a:xfrm>
          <a:solidFill>
            <a:schemeClr val="bg1">
              <a:lumMod val="90000"/>
              <a:lumOff val="10000"/>
            </a:schemeClr>
          </a:solidFill>
        </p:spPr>
        <p:txBody>
          <a:bodyPr lIns="0" tIns="0" rIns="0" bIns="0" rtlCol="0" anchor="ctr">
            <a:normAutofit/>
          </a:bodyPr>
          <a:lstStyle>
            <a:lvl1pPr>
              <a:defRPr lang="en-US" sz="1050">
                <a:latin typeface="Calibri" panose="020F0502020204030204" pitchFamily="34" charset="0"/>
                <a:cs typeface="Calibri" panose="020F0502020204030204" pitchFamily="34" charset="0"/>
              </a:defRPr>
            </a:lvl1pPr>
          </a:lstStyle>
          <a:p>
            <a:pPr lvl="0"/>
            <a:r>
              <a:rPr lang="en-GB" noProof="0"/>
              <a:t>Click icon to add picture</a:t>
            </a:r>
            <a:endParaRPr lang="en-US" noProof="0"/>
          </a:p>
        </p:txBody>
      </p:sp>
      <p:sp>
        <p:nvSpPr>
          <p:cNvPr id="13" name="Picture Placeholder 3"/>
          <p:cNvSpPr>
            <a:spLocks noGrp="1"/>
          </p:cNvSpPr>
          <p:nvPr>
            <p:ph type="pic" sz="quarter" idx="13"/>
          </p:nvPr>
        </p:nvSpPr>
        <p:spPr>
          <a:xfrm>
            <a:off x="6192012" y="1890463"/>
            <a:ext cx="5085589" cy="4266109"/>
          </a:xfrm>
          <a:solidFill>
            <a:schemeClr val="bg1">
              <a:lumMod val="90000"/>
              <a:lumOff val="10000"/>
            </a:schemeClr>
          </a:solidFill>
        </p:spPr>
        <p:txBody>
          <a:bodyPr lIns="0" tIns="0" rIns="0" bIns="0" rtlCol="0" anchor="ctr">
            <a:normAutofit/>
          </a:bodyPr>
          <a:lstStyle>
            <a:lvl1pPr>
              <a:defRPr lang="en-US" sz="1050">
                <a:latin typeface="Calibri" panose="020F0502020204030204" pitchFamily="34" charset="0"/>
                <a:cs typeface="Calibri" panose="020F0502020204030204" pitchFamily="34" charset="0"/>
              </a:defRPr>
            </a:lvl1pPr>
          </a:lstStyle>
          <a:p>
            <a:pPr lvl="0"/>
            <a:r>
              <a:rPr lang="en-GB" noProof="0"/>
              <a:t>Click icon to add picture</a:t>
            </a:r>
            <a:endParaRPr lang="en-US" noProof="0"/>
          </a:p>
        </p:txBody>
      </p:sp>
      <p:sp>
        <p:nvSpPr>
          <p:cNvPr id="14" name="Text Placeholder 7"/>
          <p:cNvSpPr>
            <a:spLocks noGrp="1"/>
          </p:cNvSpPr>
          <p:nvPr>
            <p:ph type="body" sz="quarter" idx="21"/>
          </p:nvPr>
        </p:nvSpPr>
        <p:spPr>
          <a:xfrm>
            <a:off x="914400" y="5409190"/>
            <a:ext cx="5084064" cy="747384"/>
          </a:xfrm>
          <a:solidFill>
            <a:schemeClr val="accent1">
              <a:alpha val="80000"/>
            </a:schemeClr>
          </a:solidFill>
        </p:spPr>
        <p:txBody>
          <a:bodyPr lIns="182880" tIns="91440" rIns="182880" bIns="91440" anchor="b">
            <a:spAutoFit/>
          </a:bodyPr>
          <a:lstStyle>
            <a:lvl1pPr marL="0" indent="0">
              <a:buNone/>
              <a:defRPr sz="1800">
                <a:solidFill>
                  <a:srgbClr val="FFFFFF"/>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1800">
                <a:solidFill>
                  <a:srgbClr val="FFFFFF"/>
                </a:solidFill>
                <a:latin typeface="Calibri" panose="020F0502020204030204" pitchFamily="34" charset="0"/>
                <a:cs typeface="Calibri" panose="020F0502020204030204" pitchFamily="34" charset="0"/>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GB"/>
              <a:t>Click to edit Master text styles</a:t>
            </a:r>
          </a:p>
          <a:p>
            <a:pPr lvl="1"/>
            <a:r>
              <a:rPr lang="en-GB"/>
              <a:t>Second level</a:t>
            </a:r>
          </a:p>
        </p:txBody>
      </p:sp>
      <p:sp>
        <p:nvSpPr>
          <p:cNvPr id="15" name="Text Placeholder 7"/>
          <p:cNvSpPr>
            <a:spLocks noGrp="1"/>
          </p:cNvSpPr>
          <p:nvPr>
            <p:ph type="body" sz="quarter" idx="22"/>
          </p:nvPr>
        </p:nvSpPr>
        <p:spPr>
          <a:xfrm>
            <a:off x="6193536" y="5409190"/>
            <a:ext cx="5084064" cy="747384"/>
          </a:xfrm>
          <a:solidFill>
            <a:schemeClr val="accent2">
              <a:alpha val="80000"/>
            </a:schemeClr>
          </a:solidFill>
        </p:spPr>
        <p:txBody>
          <a:bodyPr lIns="182880" tIns="91440" rIns="182880" bIns="91440" anchor="b">
            <a:spAutoFit/>
          </a:bodyPr>
          <a:lstStyle>
            <a:lvl1pPr marL="0" indent="0">
              <a:buNone/>
              <a:defRPr sz="1800">
                <a:solidFill>
                  <a:srgbClr val="FFFFFF"/>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1800">
                <a:solidFill>
                  <a:srgbClr val="FFFFFF"/>
                </a:solidFill>
                <a:latin typeface="Calibri" panose="020F0502020204030204" pitchFamily="34" charset="0"/>
                <a:cs typeface="Calibri" panose="020F0502020204030204" pitchFamily="34" charset="0"/>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GB"/>
              <a:t>Click to edit Master text styles</a:t>
            </a:r>
          </a:p>
          <a:p>
            <a:pPr lvl="1"/>
            <a:r>
              <a:rPr lang="en-GB"/>
              <a:t>Second level</a:t>
            </a:r>
          </a:p>
        </p:txBody>
      </p:sp>
      <p:sp>
        <p:nvSpPr>
          <p:cNvPr id="17" name="Title 1"/>
          <p:cNvSpPr>
            <a:spLocks noGrp="1"/>
          </p:cNvSpPr>
          <p:nvPr>
            <p:ph type="title"/>
          </p:nvPr>
        </p:nvSpPr>
        <p:spPr>
          <a:xfrm>
            <a:off x="463825" y="463825"/>
            <a:ext cx="10813776" cy="647927"/>
          </a:xfrm>
        </p:spPr>
        <p:txBody>
          <a:bodyPr/>
          <a:lstStyle>
            <a:lvl1pPr>
              <a:defRPr>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9" name="Footer Placeholder 3">
            <a:extLst>
              <a:ext uri="{FF2B5EF4-FFF2-40B4-BE49-F238E27FC236}">
                <a16:creationId xmlns:a16="http://schemas.microsoft.com/office/drawing/2014/main" id="{D0FC259A-0E05-4341-8BB4-6BA176B5E604}"/>
              </a:ext>
            </a:extLst>
          </p:cNvPr>
          <p:cNvSpPr>
            <a:spLocks noGrp="1"/>
          </p:cNvSpPr>
          <p:nvPr>
            <p:ph type="ftr" sz="quarter" idx="23"/>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2109407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4 columns">
    <p:spTree>
      <p:nvGrpSpPr>
        <p:cNvPr id="1" name=""/>
        <p:cNvGrpSpPr/>
        <p:nvPr/>
      </p:nvGrpSpPr>
      <p:grpSpPr>
        <a:xfrm>
          <a:off x="0" y="0"/>
          <a:ext cx="0" cy="0"/>
          <a:chOff x="0" y="0"/>
          <a:chExt cx="0" cy="0"/>
        </a:xfrm>
      </p:grpSpPr>
      <p:pic>
        <p:nvPicPr>
          <p:cNvPr id="15" name="Picture 4">
            <a:extLst>
              <a:ext uri="{FF2B5EF4-FFF2-40B4-BE49-F238E27FC236}">
                <a16:creationId xmlns:a16="http://schemas.microsoft.com/office/drawing/2014/main" id="{EAA3FB6C-739C-4365-A855-E6983EA6A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6675" y="230188"/>
            <a:ext cx="488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ooter Placeholder 10">
            <a:extLst>
              <a:ext uri="{FF2B5EF4-FFF2-40B4-BE49-F238E27FC236}">
                <a16:creationId xmlns:a16="http://schemas.microsoft.com/office/drawing/2014/main" id="{9B4F253A-7655-42D8-86D2-4D2DF814260D}"/>
              </a:ext>
            </a:extLst>
          </p:cNvPr>
          <p:cNvSpPr txBox="1">
            <a:spLocks/>
          </p:cNvSpPr>
          <p:nvPr/>
        </p:nvSpPr>
        <p:spPr>
          <a:xfrm>
            <a:off x="9021763" y="6356350"/>
            <a:ext cx="2963862"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accent2"/>
                </a:solidFill>
                <a:cs typeface="Calibri" panose="020F0502020204030204" pitchFamily="34" charset="0"/>
              </a:rPr>
              <a:t>eufic.org</a:t>
            </a:r>
            <a:endParaRPr lang="en-US">
              <a:solidFill>
                <a:schemeClr val="accent2"/>
              </a:solidFill>
              <a:cs typeface="Calibri" panose="020F0502020204030204" pitchFamily="34" charset="0"/>
            </a:endParaRPr>
          </a:p>
        </p:txBody>
      </p:sp>
      <p:sp>
        <p:nvSpPr>
          <p:cNvPr id="10" name="Picture Placeholder 3"/>
          <p:cNvSpPr>
            <a:spLocks noGrp="1"/>
          </p:cNvSpPr>
          <p:nvPr>
            <p:ph type="pic" sz="quarter" idx="10"/>
          </p:nvPr>
        </p:nvSpPr>
        <p:spPr>
          <a:xfrm>
            <a:off x="463825" y="1690688"/>
            <a:ext cx="2438400" cy="2644068"/>
          </a:xfrm>
          <a:solidFill>
            <a:schemeClr val="bg1">
              <a:lumMod val="90000"/>
              <a:lumOff val="10000"/>
            </a:schemeClr>
          </a:solidFill>
        </p:spPr>
        <p:txBody>
          <a:bodyPr lIns="0" tIns="0" rIns="0" bIns="0" rtlCol="0" anchor="ctr">
            <a:normAutofit/>
          </a:bodyPr>
          <a:lstStyle>
            <a:lvl1pPr>
              <a:defRPr lang="en-US" sz="1050" dirty="0">
                <a:latin typeface="Calibri" panose="020F0502020204030204" pitchFamily="34" charset="0"/>
                <a:cs typeface="Calibri" panose="020F0502020204030204" pitchFamily="34" charset="0"/>
              </a:defRPr>
            </a:lvl1pPr>
          </a:lstStyle>
          <a:p>
            <a:pPr lvl="0"/>
            <a:r>
              <a:rPr lang="en-GB" noProof="0"/>
              <a:t>Click icon to add picture</a:t>
            </a:r>
            <a:endParaRPr lang="en-US" noProof="0"/>
          </a:p>
        </p:txBody>
      </p:sp>
      <p:sp>
        <p:nvSpPr>
          <p:cNvPr id="11" name="Picture Placeholder 3"/>
          <p:cNvSpPr>
            <a:spLocks noGrp="1"/>
          </p:cNvSpPr>
          <p:nvPr>
            <p:ph type="pic" sz="quarter" idx="13"/>
          </p:nvPr>
        </p:nvSpPr>
        <p:spPr>
          <a:xfrm>
            <a:off x="3421511" y="1690688"/>
            <a:ext cx="2438400" cy="2644068"/>
          </a:xfrm>
          <a:solidFill>
            <a:schemeClr val="bg1">
              <a:lumMod val="90000"/>
              <a:lumOff val="10000"/>
            </a:schemeClr>
          </a:solidFill>
        </p:spPr>
        <p:txBody>
          <a:bodyPr lIns="0" tIns="0" rIns="0" bIns="0" rtlCol="0" anchor="ctr">
            <a:normAutofit/>
          </a:bodyPr>
          <a:lstStyle>
            <a:lvl1pPr>
              <a:defRPr lang="en-US" sz="1050">
                <a:latin typeface="Calibri" panose="020F0502020204030204" pitchFamily="34" charset="0"/>
                <a:cs typeface="Calibri" panose="020F0502020204030204" pitchFamily="34" charset="0"/>
              </a:defRPr>
            </a:lvl1pPr>
          </a:lstStyle>
          <a:p>
            <a:pPr lvl="0"/>
            <a:r>
              <a:rPr lang="en-GB" noProof="0"/>
              <a:t>Click icon to add picture</a:t>
            </a:r>
            <a:endParaRPr lang="en-US" noProof="0"/>
          </a:p>
        </p:txBody>
      </p:sp>
      <p:sp>
        <p:nvSpPr>
          <p:cNvPr id="16" name="Picture Placeholder 3"/>
          <p:cNvSpPr>
            <a:spLocks noGrp="1"/>
          </p:cNvSpPr>
          <p:nvPr>
            <p:ph type="pic" sz="quarter" idx="14"/>
          </p:nvPr>
        </p:nvSpPr>
        <p:spPr>
          <a:xfrm>
            <a:off x="6345340" y="1690688"/>
            <a:ext cx="2438400" cy="2644068"/>
          </a:xfrm>
          <a:solidFill>
            <a:schemeClr val="bg1">
              <a:lumMod val="90000"/>
              <a:lumOff val="10000"/>
            </a:schemeClr>
          </a:solidFill>
        </p:spPr>
        <p:txBody>
          <a:bodyPr lIns="0" tIns="0" rIns="0" bIns="0" rtlCol="0" anchor="ctr">
            <a:normAutofit/>
          </a:bodyPr>
          <a:lstStyle>
            <a:lvl1pPr>
              <a:defRPr lang="en-US" sz="1050">
                <a:latin typeface="Calibri" panose="020F0502020204030204" pitchFamily="34" charset="0"/>
                <a:cs typeface="Calibri" panose="020F0502020204030204" pitchFamily="34" charset="0"/>
              </a:defRPr>
            </a:lvl1pPr>
          </a:lstStyle>
          <a:p>
            <a:pPr lvl="0"/>
            <a:r>
              <a:rPr lang="en-GB" noProof="0"/>
              <a:t>Click icon to add picture</a:t>
            </a:r>
            <a:endParaRPr lang="en-US" noProof="0"/>
          </a:p>
        </p:txBody>
      </p:sp>
      <p:sp>
        <p:nvSpPr>
          <p:cNvPr id="17" name="Picture Placeholder 3"/>
          <p:cNvSpPr>
            <a:spLocks noGrp="1"/>
          </p:cNvSpPr>
          <p:nvPr>
            <p:ph type="pic" sz="quarter" idx="15"/>
          </p:nvPr>
        </p:nvSpPr>
        <p:spPr>
          <a:xfrm>
            <a:off x="9289775" y="1690688"/>
            <a:ext cx="2438400" cy="2644068"/>
          </a:xfrm>
          <a:solidFill>
            <a:schemeClr val="bg1">
              <a:lumMod val="90000"/>
              <a:lumOff val="10000"/>
            </a:schemeClr>
          </a:solidFill>
        </p:spPr>
        <p:txBody>
          <a:bodyPr lIns="0" tIns="0" rIns="0" bIns="0" rtlCol="0" anchor="ctr">
            <a:normAutofit/>
          </a:bodyPr>
          <a:lstStyle>
            <a:lvl1pPr>
              <a:defRPr lang="en-US" sz="1050">
                <a:latin typeface="Calibri" panose="020F0502020204030204" pitchFamily="34" charset="0"/>
                <a:cs typeface="Calibri" panose="020F0502020204030204" pitchFamily="34" charset="0"/>
              </a:defRPr>
            </a:lvl1pPr>
          </a:lstStyle>
          <a:p>
            <a:pPr lvl="0"/>
            <a:r>
              <a:rPr lang="en-GB" noProof="0"/>
              <a:t>Click icon to add picture</a:t>
            </a:r>
            <a:endParaRPr lang="en-US" noProof="0"/>
          </a:p>
        </p:txBody>
      </p:sp>
      <p:sp>
        <p:nvSpPr>
          <p:cNvPr id="18" name="Text Placeholder 7"/>
          <p:cNvSpPr>
            <a:spLocks noGrp="1"/>
          </p:cNvSpPr>
          <p:nvPr>
            <p:ph type="body" sz="quarter" idx="19"/>
          </p:nvPr>
        </p:nvSpPr>
        <p:spPr>
          <a:xfrm>
            <a:off x="463825" y="3651493"/>
            <a:ext cx="2441448" cy="683264"/>
          </a:xfrm>
          <a:solidFill>
            <a:schemeClr val="accent1">
              <a:alpha val="80000"/>
            </a:schemeClr>
          </a:solidFill>
        </p:spPr>
        <p:txBody>
          <a:bodyPr lIns="182880" tIns="91440" rIns="182880" bIns="91440" anchor="b">
            <a:spAutoFit/>
          </a:bodyPr>
          <a:lstStyle>
            <a:lvl1pPr marL="0" indent="0">
              <a:buNone/>
              <a:defRPr sz="1800">
                <a:solidFill>
                  <a:srgbClr val="FFFFFF"/>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160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GB"/>
              <a:t>Click to edit Master text styles</a:t>
            </a:r>
          </a:p>
        </p:txBody>
      </p:sp>
      <p:sp>
        <p:nvSpPr>
          <p:cNvPr id="19" name="Text Placeholder 7"/>
          <p:cNvSpPr>
            <a:spLocks noGrp="1"/>
          </p:cNvSpPr>
          <p:nvPr>
            <p:ph type="body" sz="quarter" idx="20"/>
          </p:nvPr>
        </p:nvSpPr>
        <p:spPr>
          <a:xfrm>
            <a:off x="3421511" y="3651493"/>
            <a:ext cx="2441448" cy="683264"/>
          </a:xfrm>
          <a:solidFill>
            <a:schemeClr val="accent2">
              <a:alpha val="80000"/>
            </a:schemeClr>
          </a:solidFill>
        </p:spPr>
        <p:txBody>
          <a:bodyPr lIns="182880" tIns="91440" rIns="182880" bIns="91440" anchor="b">
            <a:spAutoFit/>
          </a:bodyPr>
          <a:lstStyle>
            <a:lvl1pPr marL="0" indent="0">
              <a:buNone/>
              <a:defRPr sz="1800">
                <a:solidFill>
                  <a:srgbClr val="FFFFFF"/>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GB"/>
              <a:t>Click to edit Master text styles</a:t>
            </a:r>
          </a:p>
        </p:txBody>
      </p:sp>
      <p:sp>
        <p:nvSpPr>
          <p:cNvPr id="20" name="Text Placeholder 7"/>
          <p:cNvSpPr>
            <a:spLocks noGrp="1"/>
          </p:cNvSpPr>
          <p:nvPr>
            <p:ph type="body" sz="quarter" idx="21"/>
          </p:nvPr>
        </p:nvSpPr>
        <p:spPr>
          <a:xfrm>
            <a:off x="6342292" y="3651493"/>
            <a:ext cx="2441448" cy="683264"/>
          </a:xfrm>
          <a:solidFill>
            <a:srgbClr val="00AA7B">
              <a:alpha val="80000"/>
            </a:srgbClr>
          </a:solidFill>
        </p:spPr>
        <p:txBody>
          <a:bodyPr lIns="182880" tIns="91440" rIns="182880" bIns="91440" anchor="b">
            <a:spAutoFit/>
          </a:bodyPr>
          <a:lstStyle>
            <a:lvl1pPr marL="0" indent="0">
              <a:buNone/>
              <a:defRPr sz="1800">
                <a:solidFill>
                  <a:srgbClr val="FFFFFF"/>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GB"/>
              <a:t>Click to edit Master text styles</a:t>
            </a:r>
          </a:p>
        </p:txBody>
      </p:sp>
      <p:sp>
        <p:nvSpPr>
          <p:cNvPr id="21" name="Text Placeholder 7"/>
          <p:cNvSpPr>
            <a:spLocks noGrp="1"/>
          </p:cNvSpPr>
          <p:nvPr>
            <p:ph type="body" sz="quarter" idx="22"/>
          </p:nvPr>
        </p:nvSpPr>
        <p:spPr>
          <a:xfrm>
            <a:off x="9286727" y="3651493"/>
            <a:ext cx="2441448" cy="683264"/>
          </a:xfrm>
          <a:solidFill>
            <a:srgbClr val="5174B7">
              <a:alpha val="80000"/>
            </a:srgbClr>
          </a:solidFill>
        </p:spPr>
        <p:txBody>
          <a:bodyPr lIns="182880" tIns="91440" rIns="182880" bIns="91440" anchor="b">
            <a:spAutoFit/>
          </a:bodyPr>
          <a:lstStyle>
            <a:lvl1pPr marL="0" indent="0">
              <a:buNone/>
              <a:defRPr sz="1800">
                <a:solidFill>
                  <a:srgbClr val="FFFFFF"/>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GB"/>
              <a:t>Click to edit Master text styles</a:t>
            </a:r>
          </a:p>
        </p:txBody>
      </p:sp>
      <p:sp>
        <p:nvSpPr>
          <p:cNvPr id="22" name="Content Placeholder 13"/>
          <p:cNvSpPr>
            <a:spLocks noGrp="1"/>
          </p:cNvSpPr>
          <p:nvPr>
            <p:ph sz="quarter" idx="18"/>
          </p:nvPr>
        </p:nvSpPr>
        <p:spPr>
          <a:xfrm>
            <a:off x="463825" y="4505993"/>
            <a:ext cx="2441448" cy="1713558"/>
          </a:xfrm>
        </p:spPr>
        <p:txBody>
          <a:bodyPr>
            <a:normAutofit/>
          </a:bodyPr>
          <a:lstStyle>
            <a:lvl1pPr marL="0" indent="0">
              <a:buNone/>
              <a:defRPr sz="1800">
                <a:latin typeface="Calibri" panose="020F0502020204030204" pitchFamily="34" charset="0"/>
                <a:cs typeface="Calibri" panose="020F0502020204030204" pitchFamily="34" charset="0"/>
              </a:defRPr>
            </a:lvl1pPr>
            <a:lvl2pPr marL="128588" indent="-128588">
              <a:buFont typeface="Arial" panose="020B0604020202020204" pitchFamily="34" charset="0"/>
              <a:buChar char="•"/>
              <a:defRPr sz="1800">
                <a:latin typeface="Calibri" panose="020F0502020204030204" pitchFamily="34" charset="0"/>
                <a:cs typeface="Calibri" panose="020F0502020204030204" pitchFamily="34" charset="0"/>
              </a:defRPr>
            </a:lvl2pPr>
            <a:lvl3pPr marL="257175" indent="-128588">
              <a:defRPr sz="1800">
                <a:latin typeface="Calibri" panose="020F0502020204030204" pitchFamily="34" charset="0"/>
                <a:cs typeface="Calibri" panose="020F0502020204030204" pitchFamily="34" charset="0"/>
              </a:defRPr>
            </a:lvl3pPr>
            <a:lvl4pPr marL="385763" indent="-128588">
              <a:defRPr sz="1050"/>
            </a:lvl4pPr>
            <a:lvl5pPr>
              <a:defRPr sz="1050"/>
            </a:lvl5pPr>
          </a:lstStyle>
          <a:p>
            <a:pPr lvl="0"/>
            <a:r>
              <a:rPr lang="en-GB"/>
              <a:t>Click to edit Master text styles</a:t>
            </a:r>
          </a:p>
          <a:p>
            <a:pPr lvl="1"/>
            <a:r>
              <a:rPr lang="en-GB"/>
              <a:t>Second level</a:t>
            </a:r>
          </a:p>
          <a:p>
            <a:pPr lvl="2"/>
            <a:r>
              <a:rPr lang="en-GB"/>
              <a:t>Third level</a:t>
            </a:r>
          </a:p>
        </p:txBody>
      </p:sp>
      <p:sp>
        <p:nvSpPr>
          <p:cNvPr id="23" name="Content Placeholder 13"/>
          <p:cNvSpPr>
            <a:spLocks noGrp="1"/>
          </p:cNvSpPr>
          <p:nvPr>
            <p:ph sz="quarter" idx="24"/>
          </p:nvPr>
        </p:nvSpPr>
        <p:spPr>
          <a:xfrm>
            <a:off x="3421511" y="4505993"/>
            <a:ext cx="2441448" cy="1713558"/>
          </a:xfrm>
        </p:spPr>
        <p:txBody>
          <a:bodyPr>
            <a:normAutofit/>
          </a:bodyPr>
          <a:lstStyle>
            <a:lvl1pPr marL="0" indent="0">
              <a:buNone/>
              <a:defRPr sz="1800">
                <a:latin typeface="Calibri" panose="020F0502020204030204" pitchFamily="34" charset="0"/>
                <a:cs typeface="Calibri" panose="020F0502020204030204" pitchFamily="34" charset="0"/>
              </a:defRPr>
            </a:lvl1pPr>
            <a:lvl2pPr marL="128588" indent="-128588">
              <a:buFont typeface="Arial" panose="020B0604020202020204" pitchFamily="34" charset="0"/>
              <a:buChar char="•"/>
              <a:defRPr sz="1800">
                <a:latin typeface="Calibri" panose="020F0502020204030204" pitchFamily="34" charset="0"/>
                <a:cs typeface="Calibri" panose="020F0502020204030204" pitchFamily="34" charset="0"/>
              </a:defRPr>
            </a:lvl2pPr>
            <a:lvl3pPr marL="257175" indent="-128588">
              <a:defRPr sz="1800">
                <a:latin typeface="Calibri" panose="020F0502020204030204" pitchFamily="34" charset="0"/>
                <a:cs typeface="Calibri" panose="020F0502020204030204" pitchFamily="34" charset="0"/>
              </a:defRPr>
            </a:lvl3pPr>
            <a:lvl4pPr marL="385763" indent="-128588">
              <a:defRPr sz="1050"/>
            </a:lvl4pPr>
            <a:lvl5pPr>
              <a:defRPr sz="1050"/>
            </a:lvl5pPr>
          </a:lstStyle>
          <a:p>
            <a:pPr lvl="0"/>
            <a:r>
              <a:rPr lang="en-GB"/>
              <a:t>Click to edit Master text styles</a:t>
            </a:r>
          </a:p>
          <a:p>
            <a:pPr lvl="1"/>
            <a:r>
              <a:rPr lang="en-GB"/>
              <a:t>Second level</a:t>
            </a:r>
          </a:p>
          <a:p>
            <a:pPr lvl="2"/>
            <a:r>
              <a:rPr lang="en-GB"/>
              <a:t>Third level</a:t>
            </a:r>
          </a:p>
        </p:txBody>
      </p:sp>
      <p:sp>
        <p:nvSpPr>
          <p:cNvPr id="24" name="Content Placeholder 13"/>
          <p:cNvSpPr>
            <a:spLocks noGrp="1"/>
          </p:cNvSpPr>
          <p:nvPr>
            <p:ph sz="quarter" idx="25"/>
          </p:nvPr>
        </p:nvSpPr>
        <p:spPr>
          <a:xfrm>
            <a:off x="6342292" y="4505993"/>
            <a:ext cx="2441448" cy="1713558"/>
          </a:xfrm>
        </p:spPr>
        <p:txBody>
          <a:bodyPr>
            <a:normAutofit/>
          </a:bodyPr>
          <a:lstStyle>
            <a:lvl1pPr marL="0" indent="0">
              <a:buNone/>
              <a:defRPr sz="1800">
                <a:latin typeface="Calibri" panose="020F0502020204030204" pitchFamily="34" charset="0"/>
                <a:cs typeface="Calibri" panose="020F0502020204030204" pitchFamily="34" charset="0"/>
              </a:defRPr>
            </a:lvl1pPr>
            <a:lvl2pPr marL="128588" indent="-128588">
              <a:buFont typeface="Arial" panose="020B0604020202020204" pitchFamily="34" charset="0"/>
              <a:buChar char="•"/>
              <a:defRPr sz="1800">
                <a:latin typeface="Calibri" panose="020F0502020204030204" pitchFamily="34" charset="0"/>
                <a:cs typeface="Calibri" panose="020F0502020204030204" pitchFamily="34" charset="0"/>
              </a:defRPr>
            </a:lvl2pPr>
            <a:lvl3pPr marL="257175" indent="-128588">
              <a:defRPr sz="1800">
                <a:latin typeface="Calibri" panose="020F0502020204030204" pitchFamily="34" charset="0"/>
                <a:cs typeface="Calibri" panose="020F0502020204030204" pitchFamily="34" charset="0"/>
              </a:defRPr>
            </a:lvl3pPr>
            <a:lvl4pPr marL="385763" indent="-128588">
              <a:defRPr sz="1050"/>
            </a:lvl4pPr>
            <a:lvl5pPr>
              <a:defRPr sz="1050"/>
            </a:lvl5pPr>
          </a:lstStyle>
          <a:p>
            <a:pPr lvl="0"/>
            <a:r>
              <a:rPr lang="en-GB"/>
              <a:t>Click to edit Master text styles</a:t>
            </a:r>
          </a:p>
          <a:p>
            <a:pPr lvl="1"/>
            <a:r>
              <a:rPr lang="en-GB"/>
              <a:t>Second level</a:t>
            </a:r>
          </a:p>
          <a:p>
            <a:pPr lvl="2"/>
            <a:r>
              <a:rPr lang="en-GB"/>
              <a:t>Third level</a:t>
            </a:r>
          </a:p>
        </p:txBody>
      </p:sp>
      <p:sp>
        <p:nvSpPr>
          <p:cNvPr id="25" name="Content Placeholder 13"/>
          <p:cNvSpPr>
            <a:spLocks noGrp="1"/>
          </p:cNvSpPr>
          <p:nvPr>
            <p:ph sz="quarter" idx="26"/>
          </p:nvPr>
        </p:nvSpPr>
        <p:spPr>
          <a:xfrm>
            <a:off x="9286727" y="4505993"/>
            <a:ext cx="2441448" cy="1713558"/>
          </a:xfrm>
        </p:spPr>
        <p:txBody>
          <a:bodyPr>
            <a:normAutofit/>
          </a:bodyPr>
          <a:lstStyle>
            <a:lvl1pPr marL="0" indent="0">
              <a:buNone/>
              <a:defRPr sz="1800">
                <a:latin typeface="Calibri" panose="020F0502020204030204" pitchFamily="34" charset="0"/>
                <a:cs typeface="Calibri" panose="020F0502020204030204" pitchFamily="34" charset="0"/>
              </a:defRPr>
            </a:lvl1pPr>
            <a:lvl2pPr marL="128588" indent="-128588">
              <a:buFont typeface="Arial" panose="020B0604020202020204" pitchFamily="34" charset="0"/>
              <a:buChar char="•"/>
              <a:defRPr sz="1800">
                <a:latin typeface="Calibri" panose="020F0502020204030204" pitchFamily="34" charset="0"/>
                <a:cs typeface="Calibri" panose="020F0502020204030204" pitchFamily="34" charset="0"/>
              </a:defRPr>
            </a:lvl2pPr>
            <a:lvl3pPr marL="257175" indent="-128588">
              <a:defRPr sz="1800">
                <a:latin typeface="Calibri" panose="020F0502020204030204" pitchFamily="34" charset="0"/>
                <a:cs typeface="Calibri" panose="020F0502020204030204" pitchFamily="34" charset="0"/>
              </a:defRPr>
            </a:lvl3pPr>
            <a:lvl4pPr marL="385763" indent="-128588">
              <a:defRPr sz="1050"/>
            </a:lvl4pPr>
            <a:lvl5pPr>
              <a:defRPr sz="1050"/>
            </a:lvl5pPr>
          </a:lstStyle>
          <a:p>
            <a:pPr lvl="0"/>
            <a:r>
              <a:rPr lang="en-GB"/>
              <a:t>Click to edit Master text styles</a:t>
            </a:r>
          </a:p>
          <a:p>
            <a:pPr lvl="1"/>
            <a:r>
              <a:rPr lang="en-GB"/>
              <a:t>Second level</a:t>
            </a:r>
          </a:p>
          <a:p>
            <a:pPr lvl="2"/>
            <a:r>
              <a:rPr lang="en-GB"/>
              <a:t>Third level</a:t>
            </a:r>
          </a:p>
        </p:txBody>
      </p:sp>
      <p:sp>
        <p:nvSpPr>
          <p:cNvPr id="28" name="Title 1"/>
          <p:cNvSpPr>
            <a:spLocks noGrp="1"/>
          </p:cNvSpPr>
          <p:nvPr>
            <p:ph type="title"/>
          </p:nvPr>
        </p:nvSpPr>
        <p:spPr>
          <a:xfrm>
            <a:off x="463825" y="463825"/>
            <a:ext cx="10813776" cy="647927"/>
          </a:xfrm>
        </p:spPr>
        <p:txBody>
          <a:bodyPr/>
          <a:lstStyle>
            <a:lvl1pPr>
              <a:defRPr>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27" name="Footer Placeholder 3">
            <a:extLst>
              <a:ext uri="{FF2B5EF4-FFF2-40B4-BE49-F238E27FC236}">
                <a16:creationId xmlns:a16="http://schemas.microsoft.com/office/drawing/2014/main" id="{317F0D1C-45F2-4552-B42D-56D46F6FD9B3}"/>
              </a:ext>
            </a:extLst>
          </p:cNvPr>
          <p:cNvSpPr>
            <a:spLocks noGrp="1"/>
          </p:cNvSpPr>
          <p:nvPr>
            <p:ph type="ftr" sz="quarter" idx="27"/>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3546575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9E16386D-986E-47B1-9EC6-70A1A8332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6675" y="230188"/>
            <a:ext cx="488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10">
            <a:extLst>
              <a:ext uri="{FF2B5EF4-FFF2-40B4-BE49-F238E27FC236}">
                <a16:creationId xmlns:a16="http://schemas.microsoft.com/office/drawing/2014/main" id="{89CFCD10-FCA5-4EC3-B197-60F4D9965730}"/>
              </a:ext>
            </a:extLst>
          </p:cNvPr>
          <p:cNvSpPr txBox="1">
            <a:spLocks/>
          </p:cNvSpPr>
          <p:nvPr/>
        </p:nvSpPr>
        <p:spPr>
          <a:xfrm>
            <a:off x="9021763" y="6356350"/>
            <a:ext cx="2963862"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accent2"/>
                </a:solidFill>
                <a:cs typeface="Calibri" panose="020F0502020204030204" pitchFamily="34" charset="0"/>
              </a:rPr>
              <a:t>eufic.org</a:t>
            </a:r>
            <a:endParaRPr lang="en-US">
              <a:solidFill>
                <a:schemeClr val="accent2"/>
              </a:solidFill>
              <a:cs typeface="Calibri" panose="020F0502020204030204" pitchFamily="34" charset="0"/>
            </a:endParaRPr>
          </a:p>
        </p:txBody>
      </p:sp>
      <p:sp>
        <p:nvSpPr>
          <p:cNvPr id="26" name="Picture Placeholder 3"/>
          <p:cNvSpPr>
            <a:spLocks noGrp="1"/>
          </p:cNvSpPr>
          <p:nvPr>
            <p:ph type="pic" sz="quarter" idx="10"/>
          </p:nvPr>
        </p:nvSpPr>
        <p:spPr>
          <a:xfrm>
            <a:off x="463825" y="1690688"/>
            <a:ext cx="3328416" cy="2644068"/>
          </a:xfrm>
          <a:solidFill>
            <a:schemeClr val="bg1">
              <a:lumMod val="90000"/>
              <a:lumOff val="10000"/>
            </a:schemeClr>
          </a:solidFill>
        </p:spPr>
        <p:txBody>
          <a:bodyPr lIns="0" tIns="0" rIns="0" bIns="0" rtlCol="0" anchor="ctr">
            <a:normAutofit/>
          </a:bodyPr>
          <a:lstStyle>
            <a:lvl1pPr>
              <a:defRPr lang="en-US" sz="1050" dirty="0">
                <a:latin typeface="Calibri" panose="020F0502020204030204" pitchFamily="34" charset="0"/>
                <a:cs typeface="Calibri" panose="020F0502020204030204" pitchFamily="34" charset="0"/>
              </a:defRPr>
            </a:lvl1pPr>
          </a:lstStyle>
          <a:p>
            <a:pPr lvl="0"/>
            <a:r>
              <a:rPr lang="en-GB" noProof="0"/>
              <a:t>Click icon to add picture</a:t>
            </a:r>
            <a:endParaRPr lang="en-US" noProof="0"/>
          </a:p>
        </p:txBody>
      </p:sp>
      <p:sp>
        <p:nvSpPr>
          <p:cNvPr id="27" name="Picture Placeholder 3"/>
          <p:cNvSpPr>
            <a:spLocks noGrp="1"/>
          </p:cNvSpPr>
          <p:nvPr>
            <p:ph type="pic" sz="quarter" idx="13"/>
          </p:nvPr>
        </p:nvSpPr>
        <p:spPr>
          <a:xfrm>
            <a:off x="4431792" y="1690688"/>
            <a:ext cx="3328416" cy="2644068"/>
          </a:xfrm>
          <a:solidFill>
            <a:schemeClr val="bg1">
              <a:lumMod val="90000"/>
              <a:lumOff val="10000"/>
            </a:schemeClr>
          </a:solidFill>
        </p:spPr>
        <p:txBody>
          <a:bodyPr lIns="0" tIns="0" rIns="0" bIns="0" rtlCol="0" anchor="ctr">
            <a:normAutofit/>
          </a:bodyPr>
          <a:lstStyle>
            <a:lvl1pPr>
              <a:defRPr lang="en-US" sz="1050">
                <a:latin typeface="Calibri" panose="020F0502020204030204" pitchFamily="34" charset="0"/>
                <a:cs typeface="Calibri" panose="020F0502020204030204" pitchFamily="34" charset="0"/>
              </a:defRPr>
            </a:lvl1pPr>
          </a:lstStyle>
          <a:p>
            <a:pPr lvl="0"/>
            <a:r>
              <a:rPr lang="en-GB" noProof="0"/>
              <a:t>Click icon to add picture</a:t>
            </a:r>
            <a:endParaRPr lang="en-US" noProof="0"/>
          </a:p>
        </p:txBody>
      </p:sp>
      <p:sp>
        <p:nvSpPr>
          <p:cNvPr id="28" name="Picture Placeholder 3"/>
          <p:cNvSpPr>
            <a:spLocks noGrp="1"/>
          </p:cNvSpPr>
          <p:nvPr>
            <p:ph type="pic" sz="quarter" idx="14"/>
          </p:nvPr>
        </p:nvSpPr>
        <p:spPr>
          <a:xfrm>
            <a:off x="8399759" y="1690688"/>
            <a:ext cx="3328416" cy="2644068"/>
          </a:xfrm>
          <a:solidFill>
            <a:schemeClr val="bg1">
              <a:lumMod val="90000"/>
              <a:lumOff val="10000"/>
            </a:schemeClr>
          </a:solidFill>
        </p:spPr>
        <p:txBody>
          <a:bodyPr lIns="0" tIns="0" rIns="0" bIns="0" rtlCol="0" anchor="ctr">
            <a:normAutofit/>
          </a:bodyPr>
          <a:lstStyle>
            <a:lvl1pPr>
              <a:defRPr lang="en-US" sz="1050">
                <a:latin typeface="Calibri" panose="020F0502020204030204" pitchFamily="34" charset="0"/>
                <a:cs typeface="Calibri" panose="020F0502020204030204" pitchFamily="34" charset="0"/>
              </a:defRPr>
            </a:lvl1pPr>
          </a:lstStyle>
          <a:p>
            <a:pPr lvl="0"/>
            <a:r>
              <a:rPr lang="en-GB" noProof="0"/>
              <a:t>Click icon to add picture</a:t>
            </a:r>
            <a:endParaRPr lang="en-US" noProof="0"/>
          </a:p>
        </p:txBody>
      </p:sp>
      <p:sp>
        <p:nvSpPr>
          <p:cNvPr id="29" name="Text Placeholder 7"/>
          <p:cNvSpPr>
            <a:spLocks noGrp="1"/>
          </p:cNvSpPr>
          <p:nvPr>
            <p:ph type="body" sz="quarter" idx="21"/>
          </p:nvPr>
        </p:nvSpPr>
        <p:spPr>
          <a:xfrm>
            <a:off x="463825" y="3900795"/>
            <a:ext cx="3328416" cy="433965"/>
          </a:xfrm>
          <a:solidFill>
            <a:schemeClr val="accent1">
              <a:alpha val="80000"/>
            </a:schemeClr>
          </a:solidFill>
        </p:spPr>
        <p:txBody>
          <a:bodyPr lIns="182880" tIns="91440" rIns="182880" bIns="91440" anchor="b">
            <a:spAutoFit/>
          </a:bodyPr>
          <a:lstStyle>
            <a:lvl1pPr marL="0" indent="0">
              <a:buNone/>
              <a:defRPr sz="1800">
                <a:solidFill>
                  <a:srgbClr val="FFFFFF"/>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GB"/>
              <a:t>Click to edit Master text styles</a:t>
            </a:r>
          </a:p>
        </p:txBody>
      </p:sp>
      <p:sp>
        <p:nvSpPr>
          <p:cNvPr id="30" name="Text Placeholder 7"/>
          <p:cNvSpPr>
            <a:spLocks noGrp="1"/>
          </p:cNvSpPr>
          <p:nvPr>
            <p:ph type="body" sz="quarter" idx="22"/>
          </p:nvPr>
        </p:nvSpPr>
        <p:spPr>
          <a:xfrm>
            <a:off x="4431792" y="3900795"/>
            <a:ext cx="3328416" cy="433965"/>
          </a:xfrm>
          <a:solidFill>
            <a:schemeClr val="accent4">
              <a:alpha val="80000"/>
            </a:schemeClr>
          </a:solidFill>
        </p:spPr>
        <p:txBody>
          <a:bodyPr lIns="182880" tIns="91440" rIns="182880" bIns="91440" anchor="b">
            <a:spAutoFit/>
          </a:bodyPr>
          <a:lstStyle>
            <a:lvl1pPr marL="0" indent="0">
              <a:buNone/>
              <a:defRPr sz="1800">
                <a:solidFill>
                  <a:srgbClr val="FFFFFF"/>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GB"/>
              <a:t>Click to edit Master text styles</a:t>
            </a:r>
          </a:p>
        </p:txBody>
      </p:sp>
      <p:sp>
        <p:nvSpPr>
          <p:cNvPr id="31" name="Text Placeholder 7"/>
          <p:cNvSpPr>
            <a:spLocks noGrp="1"/>
          </p:cNvSpPr>
          <p:nvPr>
            <p:ph type="body" sz="quarter" idx="23"/>
          </p:nvPr>
        </p:nvSpPr>
        <p:spPr>
          <a:xfrm>
            <a:off x="8399759" y="3900795"/>
            <a:ext cx="3328416" cy="433965"/>
          </a:xfrm>
          <a:solidFill>
            <a:schemeClr val="accent2">
              <a:alpha val="80000"/>
            </a:schemeClr>
          </a:solidFill>
        </p:spPr>
        <p:txBody>
          <a:bodyPr lIns="182880" tIns="91440" rIns="182880" bIns="91440" anchor="b">
            <a:spAutoFit/>
          </a:bodyPr>
          <a:lstStyle>
            <a:lvl1pPr marL="0" indent="0">
              <a:buNone/>
              <a:defRPr sz="1800">
                <a:solidFill>
                  <a:srgbClr val="FFFFFF"/>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GB"/>
              <a:t>Click to edit Master text styles</a:t>
            </a:r>
          </a:p>
        </p:txBody>
      </p:sp>
      <p:sp>
        <p:nvSpPr>
          <p:cNvPr id="32" name="Content Placeholder 13"/>
          <p:cNvSpPr>
            <a:spLocks noGrp="1"/>
          </p:cNvSpPr>
          <p:nvPr>
            <p:ph sz="quarter" idx="18"/>
          </p:nvPr>
        </p:nvSpPr>
        <p:spPr>
          <a:xfrm>
            <a:off x="463825" y="4505993"/>
            <a:ext cx="3328416" cy="1750692"/>
          </a:xfrm>
        </p:spPr>
        <p:txBody>
          <a:bodyPr>
            <a:normAutofit/>
          </a:bodyPr>
          <a:lstStyle>
            <a:lvl1pPr marL="0" indent="0">
              <a:buNone/>
              <a:defRPr sz="1800">
                <a:latin typeface="Calibri" panose="020F0502020204030204" pitchFamily="34" charset="0"/>
                <a:cs typeface="Calibri" panose="020F0502020204030204" pitchFamily="34" charset="0"/>
              </a:defRPr>
            </a:lvl1pPr>
            <a:lvl2pPr marL="128588" indent="-128588">
              <a:buFont typeface="Arial" panose="020B0604020202020204" pitchFamily="34" charset="0"/>
              <a:buChar char="•"/>
              <a:defRPr sz="1800">
                <a:latin typeface="Calibri" panose="020F0502020204030204" pitchFamily="34" charset="0"/>
                <a:cs typeface="Calibri" panose="020F0502020204030204" pitchFamily="34" charset="0"/>
              </a:defRPr>
            </a:lvl2pPr>
            <a:lvl3pPr marL="257175" indent="-128588">
              <a:defRPr sz="1800">
                <a:latin typeface="Calibri" panose="020F0502020204030204" pitchFamily="34" charset="0"/>
                <a:cs typeface="Calibri" panose="020F0502020204030204" pitchFamily="34" charset="0"/>
              </a:defRPr>
            </a:lvl3pPr>
            <a:lvl4pPr marL="385763" indent="-128588">
              <a:defRPr sz="1050"/>
            </a:lvl4pPr>
            <a:lvl5pPr>
              <a:defRPr sz="1050"/>
            </a:lvl5pPr>
          </a:lstStyle>
          <a:p>
            <a:pPr lvl="0"/>
            <a:r>
              <a:rPr lang="en-GB"/>
              <a:t>Click to edit Master text styles</a:t>
            </a:r>
          </a:p>
          <a:p>
            <a:pPr lvl="1"/>
            <a:r>
              <a:rPr lang="en-GB"/>
              <a:t>Second level</a:t>
            </a:r>
          </a:p>
          <a:p>
            <a:pPr lvl="2"/>
            <a:r>
              <a:rPr lang="en-GB"/>
              <a:t>Third level</a:t>
            </a:r>
          </a:p>
        </p:txBody>
      </p:sp>
      <p:sp>
        <p:nvSpPr>
          <p:cNvPr id="33" name="Content Placeholder 13"/>
          <p:cNvSpPr>
            <a:spLocks noGrp="1"/>
          </p:cNvSpPr>
          <p:nvPr>
            <p:ph sz="quarter" idx="19"/>
          </p:nvPr>
        </p:nvSpPr>
        <p:spPr>
          <a:xfrm>
            <a:off x="4431792" y="4505993"/>
            <a:ext cx="3328416" cy="1750692"/>
          </a:xfrm>
        </p:spPr>
        <p:txBody>
          <a:bodyPr>
            <a:normAutofit/>
          </a:bodyPr>
          <a:lstStyle>
            <a:lvl1pPr marL="0" indent="0">
              <a:buNone/>
              <a:defRPr sz="1800">
                <a:latin typeface="Calibri" panose="020F0502020204030204" pitchFamily="34" charset="0"/>
                <a:cs typeface="Calibri" panose="020F0502020204030204" pitchFamily="34" charset="0"/>
              </a:defRPr>
            </a:lvl1pPr>
            <a:lvl2pPr marL="128588" indent="-128588">
              <a:buFont typeface="Arial" panose="020B0604020202020204" pitchFamily="34" charset="0"/>
              <a:buChar char="•"/>
              <a:defRPr sz="1800">
                <a:latin typeface="Calibri" panose="020F0502020204030204" pitchFamily="34" charset="0"/>
                <a:cs typeface="Calibri" panose="020F0502020204030204" pitchFamily="34" charset="0"/>
              </a:defRPr>
            </a:lvl2pPr>
            <a:lvl3pPr marL="257175" indent="-128588">
              <a:defRPr sz="1800">
                <a:latin typeface="Calibri" panose="020F0502020204030204" pitchFamily="34" charset="0"/>
                <a:cs typeface="Calibri" panose="020F0502020204030204" pitchFamily="34" charset="0"/>
              </a:defRPr>
            </a:lvl3pPr>
            <a:lvl4pPr marL="385763" indent="-128588">
              <a:defRPr sz="1050"/>
            </a:lvl4pPr>
            <a:lvl5pPr>
              <a:defRPr sz="1050"/>
            </a:lvl5pPr>
          </a:lstStyle>
          <a:p>
            <a:pPr lvl="0"/>
            <a:r>
              <a:rPr lang="en-GB"/>
              <a:t>Click to edit Master text styles</a:t>
            </a:r>
          </a:p>
          <a:p>
            <a:pPr lvl="1"/>
            <a:r>
              <a:rPr lang="en-GB"/>
              <a:t>Second level</a:t>
            </a:r>
          </a:p>
          <a:p>
            <a:pPr lvl="2"/>
            <a:r>
              <a:rPr lang="en-GB"/>
              <a:t>Third level</a:t>
            </a:r>
          </a:p>
        </p:txBody>
      </p:sp>
      <p:sp>
        <p:nvSpPr>
          <p:cNvPr id="34" name="Content Placeholder 13"/>
          <p:cNvSpPr>
            <a:spLocks noGrp="1"/>
          </p:cNvSpPr>
          <p:nvPr>
            <p:ph sz="quarter" idx="20"/>
          </p:nvPr>
        </p:nvSpPr>
        <p:spPr>
          <a:xfrm>
            <a:off x="8399759" y="4505993"/>
            <a:ext cx="3328416" cy="1750692"/>
          </a:xfrm>
        </p:spPr>
        <p:txBody>
          <a:bodyPr>
            <a:normAutofit/>
          </a:bodyPr>
          <a:lstStyle>
            <a:lvl1pPr marL="0" indent="0">
              <a:buNone/>
              <a:defRPr sz="1800">
                <a:latin typeface="Calibri" panose="020F0502020204030204" pitchFamily="34" charset="0"/>
                <a:cs typeface="Calibri" panose="020F0502020204030204" pitchFamily="34" charset="0"/>
              </a:defRPr>
            </a:lvl1pPr>
            <a:lvl2pPr marL="128588" indent="-128588">
              <a:buFont typeface="Arial" panose="020B0604020202020204" pitchFamily="34" charset="0"/>
              <a:buChar char="•"/>
              <a:defRPr sz="1800">
                <a:latin typeface="Calibri" panose="020F0502020204030204" pitchFamily="34" charset="0"/>
                <a:cs typeface="Calibri" panose="020F0502020204030204" pitchFamily="34" charset="0"/>
              </a:defRPr>
            </a:lvl2pPr>
            <a:lvl3pPr marL="257175" indent="-128588">
              <a:defRPr sz="1800">
                <a:latin typeface="Calibri" panose="020F0502020204030204" pitchFamily="34" charset="0"/>
                <a:cs typeface="Calibri" panose="020F0502020204030204" pitchFamily="34" charset="0"/>
              </a:defRPr>
            </a:lvl3pPr>
            <a:lvl4pPr marL="385763" indent="-128588">
              <a:defRPr sz="1050"/>
            </a:lvl4pPr>
            <a:lvl5pPr>
              <a:defRPr sz="1050"/>
            </a:lvl5pPr>
          </a:lstStyle>
          <a:p>
            <a:pPr lvl="0"/>
            <a:r>
              <a:rPr lang="en-GB"/>
              <a:t>Click to edit Master text styles</a:t>
            </a:r>
          </a:p>
          <a:p>
            <a:pPr lvl="1"/>
            <a:r>
              <a:rPr lang="en-GB"/>
              <a:t>Second level</a:t>
            </a:r>
          </a:p>
          <a:p>
            <a:pPr lvl="2"/>
            <a:r>
              <a:rPr lang="en-GB"/>
              <a:t>Third level</a:t>
            </a:r>
          </a:p>
        </p:txBody>
      </p:sp>
      <p:sp>
        <p:nvSpPr>
          <p:cNvPr id="16" name="Title 1"/>
          <p:cNvSpPr>
            <a:spLocks noGrp="1"/>
          </p:cNvSpPr>
          <p:nvPr>
            <p:ph type="title"/>
          </p:nvPr>
        </p:nvSpPr>
        <p:spPr>
          <a:xfrm>
            <a:off x="463825" y="463825"/>
            <a:ext cx="10813776" cy="647927"/>
          </a:xfrm>
        </p:spPr>
        <p:txBody>
          <a:bodyPr/>
          <a:lstStyle>
            <a:lvl1pPr>
              <a:defRPr>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14" name="Footer Placeholder 3">
            <a:extLst>
              <a:ext uri="{FF2B5EF4-FFF2-40B4-BE49-F238E27FC236}">
                <a16:creationId xmlns:a16="http://schemas.microsoft.com/office/drawing/2014/main" id="{F5FDAEEA-E1A7-47C1-8A7F-4F5FD1BFE2C1}"/>
              </a:ext>
            </a:extLst>
          </p:cNvPr>
          <p:cNvSpPr>
            <a:spLocks noGrp="1"/>
          </p:cNvSpPr>
          <p:nvPr>
            <p:ph type="ftr" sz="quarter" idx="24"/>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328524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age">
    <p:bg>
      <p:bgPr>
        <a:solidFill>
          <a:schemeClr val="accent1"/>
        </a:solidFill>
        <a:effectLst/>
      </p:bgPr>
    </p:bg>
    <p:spTree>
      <p:nvGrpSpPr>
        <p:cNvPr id="1" name=""/>
        <p:cNvGrpSpPr/>
        <p:nvPr/>
      </p:nvGrpSpPr>
      <p:grpSpPr>
        <a:xfrm>
          <a:off x="0" y="0"/>
          <a:ext cx="0" cy="0"/>
          <a:chOff x="0" y="0"/>
          <a:chExt cx="0" cy="0"/>
        </a:xfrm>
      </p:grpSpPr>
      <p:sp>
        <p:nvSpPr>
          <p:cNvPr id="4" name="Footer Placeholder 10">
            <a:extLst>
              <a:ext uri="{FF2B5EF4-FFF2-40B4-BE49-F238E27FC236}">
                <a16:creationId xmlns:a16="http://schemas.microsoft.com/office/drawing/2014/main" id="{75F25E54-6B68-4BD4-9DDB-45400E7CE7F2}"/>
              </a:ext>
            </a:extLst>
          </p:cNvPr>
          <p:cNvSpPr txBox="1">
            <a:spLocks/>
          </p:cNvSpPr>
          <p:nvPr/>
        </p:nvSpPr>
        <p:spPr>
          <a:xfrm>
            <a:off x="9023350" y="6356350"/>
            <a:ext cx="2963863"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bg1"/>
                </a:solidFill>
                <a:cs typeface="Calibri" panose="020F0502020204030204" pitchFamily="34" charset="0"/>
              </a:rPr>
              <a:t>eufic.org</a:t>
            </a:r>
            <a:endParaRPr lang="en-US">
              <a:solidFill>
                <a:schemeClr val="bg1"/>
              </a:solidFill>
              <a:cs typeface="Calibri" panose="020F0502020204030204" pitchFamily="34" charset="0"/>
            </a:endParaRPr>
          </a:p>
        </p:txBody>
      </p:sp>
      <p:pic>
        <p:nvPicPr>
          <p:cNvPr id="5" name="Picture 5">
            <a:extLst>
              <a:ext uri="{FF2B5EF4-FFF2-40B4-BE49-F238E27FC236}">
                <a16:creationId xmlns:a16="http://schemas.microsoft.com/office/drawing/2014/main" id="{2BE567AC-E8FD-4DFC-92C8-3A352588D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9850" y="230188"/>
            <a:ext cx="4873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463825" y="1920457"/>
            <a:ext cx="6879368" cy="589058"/>
          </a:xfrm>
        </p:spPr>
        <p:txBody>
          <a:bodyPr>
            <a:normAutofit/>
          </a:bodyPr>
          <a:lstStyle>
            <a:lvl1pPr>
              <a:defRPr>
                <a:solidFill>
                  <a:schemeClr val="bg1"/>
                </a:solidFill>
              </a:defRPr>
            </a:lvl1pPr>
          </a:lstStyle>
          <a:p>
            <a:r>
              <a:rPr lang="en-GB"/>
              <a:t>Click to edit Master title style</a:t>
            </a:r>
          </a:p>
        </p:txBody>
      </p:sp>
      <p:sp>
        <p:nvSpPr>
          <p:cNvPr id="13" name="Subtitle 2"/>
          <p:cNvSpPr>
            <a:spLocks noGrp="1"/>
          </p:cNvSpPr>
          <p:nvPr>
            <p:ph type="subTitle" idx="1"/>
          </p:nvPr>
        </p:nvSpPr>
        <p:spPr>
          <a:xfrm>
            <a:off x="463824" y="2672579"/>
            <a:ext cx="6879368" cy="923783"/>
          </a:xfrm>
        </p:spPr>
        <p:txBody>
          <a:bodyPr/>
          <a:lstStyle>
            <a:lvl1pPr marL="0" indent="0">
              <a:buNone/>
              <a:defRPr>
                <a:solidFill>
                  <a:schemeClr val="bg1"/>
                </a:solidFill>
              </a:defRPr>
            </a:lvl1pPr>
          </a:lstStyle>
          <a:p>
            <a:r>
              <a:rPr lang="en-GB"/>
              <a:t>Click to edit Master subtitle style</a:t>
            </a:r>
          </a:p>
        </p:txBody>
      </p:sp>
      <p:sp>
        <p:nvSpPr>
          <p:cNvPr id="6" name="Footer Placeholder 4">
            <a:extLst>
              <a:ext uri="{FF2B5EF4-FFF2-40B4-BE49-F238E27FC236}">
                <a16:creationId xmlns:a16="http://schemas.microsoft.com/office/drawing/2014/main" id="{F8F3C41A-B335-4E99-8E9D-1E072B196954}"/>
              </a:ext>
            </a:extLst>
          </p:cNvPr>
          <p:cNvSpPr>
            <a:spLocks noGrp="1"/>
          </p:cNvSpPr>
          <p:nvPr>
            <p:ph type="ftr" sz="quarter" idx="10"/>
          </p:nvPr>
        </p:nvSpPr>
        <p:spPr/>
        <p:txBody>
          <a:bodyPr/>
          <a:lstStyle>
            <a:lvl1pPr>
              <a:defRPr>
                <a:solidFill>
                  <a:schemeClr val="bg1"/>
                </a:solidFill>
              </a:defRPr>
            </a:lvl1pPr>
          </a:lstStyle>
          <a:p>
            <a:pPr>
              <a:defRPr/>
            </a:pPr>
            <a:endParaRPr lang="en-US"/>
          </a:p>
        </p:txBody>
      </p:sp>
    </p:spTree>
    <p:extLst>
      <p:ext uri="{BB962C8B-B14F-4D97-AF65-F5344CB8AC3E}">
        <p14:creationId xmlns:p14="http://schemas.microsoft.com/office/powerpoint/2010/main" val="3202543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2 columns">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1235C9C3-6284-41DD-A205-B471AE19D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6675" y="230188"/>
            <a:ext cx="488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0">
            <a:extLst>
              <a:ext uri="{FF2B5EF4-FFF2-40B4-BE49-F238E27FC236}">
                <a16:creationId xmlns:a16="http://schemas.microsoft.com/office/drawing/2014/main" id="{7F8C58EC-6745-446B-AE7A-7AAC1BF3B0A0}"/>
              </a:ext>
            </a:extLst>
          </p:cNvPr>
          <p:cNvSpPr txBox="1">
            <a:spLocks/>
          </p:cNvSpPr>
          <p:nvPr/>
        </p:nvSpPr>
        <p:spPr>
          <a:xfrm>
            <a:off x="9021763" y="6356350"/>
            <a:ext cx="2963862"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accent2"/>
                </a:solidFill>
                <a:cs typeface="Calibri" panose="020F0502020204030204" pitchFamily="34" charset="0"/>
              </a:rPr>
              <a:t>eufic.org</a:t>
            </a:r>
            <a:endParaRPr lang="en-US">
              <a:solidFill>
                <a:schemeClr val="accent2"/>
              </a:solidFill>
              <a:cs typeface="Calibri" panose="020F0502020204030204" pitchFamily="34" charset="0"/>
            </a:endParaRPr>
          </a:p>
        </p:txBody>
      </p:sp>
      <p:sp>
        <p:nvSpPr>
          <p:cNvPr id="15" name="Picture Placeholder 3"/>
          <p:cNvSpPr>
            <a:spLocks noGrp="1"/>
          </p:cNvSpPr>
          <p:nvPr>
            <p:ph type="pic" sz="quarter" idx="10"/>
          </p:nvPr>
        </p:nvSpPr>
        <p:spPr>
          <a:xfrm>
            <a:off x="463824" y="1539504"/>
            <a:ext cx="5536165" cy="2644068"/>
          </a:xfrm>
          <a:solidFill>
            <a:schemeClr val="bg1">
              <a:lumMod val="90000"/>
              <a:lumOff val="10000"/>
            </a:schemeClr>
          </a:solidFill>
        </p:spPr>
        <p:txBody>
          <a:bodyPr lIns="0" tIns="0" rIns="0" bIns="0" rtlCol="0" anchor="ctr">
            <a:normAutofit/>
          </a:bodyPr>
          <a:lstStyle>
            <a:lvl1pPr>
              <a:defRPr lang="en-US" sz="1050">
                <a:latin typeface="Calibri" panose="020F0502020204030204" pitchFamily="34" charset="0"/>
                <a:cs typeface="Calibri" panose="020F0502020204030204" pitchFamily="34" charset="0"/>
              </a:defRPr>
            </a:lvl1pPr>
          </a:lstStyle>
          <a:p>
            <a:pPr lvl="0"/>
            <a:r>
              <a:rPr lang="en-GB" noProof="0"/>
              <a:t>Click icon to add picture</a:t>
            </a:r>
            <a:endParaRPr lang="en-US" noProof="0"/>
          </a:p>
        </p:txBody>
      </p:sp>
      <p:sp>
        <p:nvSpPr>
          <p:cNvPr id="16" name="Picture Placeholder 3"/>
          <p:cNvSpPr>
            <a:spLocks noGrp="1"/>
          </p:cNvSpPr>
          <p:nvPr>
            <p:ph type="pic" sz="quarter" idx="13"/>
          </p:nvPr>
        </p:nvSpPr>
        <p:spPr>
          <a:xfrm>
            <a:off x="6192012" y="1539504"/>
            <a:ext cx="5536167" cy="2644068"/>
          </a:xfrm>
          <a:solidFill>
            <a:schemeClr val="bg1">
              <a:lumMod val="90000"/>
              <a:lumOff val="10000"/>
            </a:schemeClr>
          </a:solidFill>
        </p:spPr>
        <p:txBody>
          <a:bodyPr lIns="0" tIns="0" rIns="0" bIns="0" rtlCol="0" anchor="ctr">
            <a:normAutofit/>
          </a:bodyPr>
          <a:lstStyle>
            <a:lvl1pPr>
              <a:defRPr lang="en-US" sz="1050">
                <a:latin typeface="Calibri" panose="020F0502020204030204" pitchFamily="34" charset="0"/>
                <a:cs typeface="Calibri" panose="020F0502020204030204" pitchFamily="34" charset="0"/>
              </a:defRPr>
            </a:lvl1pPr>
          </a:lstStyle>
          <a:p>
            <a:pPr lvl="0"/>
            <a:r>
              <a:rPr lang="en-GB" noProof="0"/>
              <a:t>Click icon to add picture</a:t>
            </a:r>
            <a:endParaRPr lang="en-US" noProof="0"/>
          </a:p>
        </p:txBody>
      </p:sp>
      <p:sp>
        <p:nvSpPr>
          <p:cNvPr id="17" name="Text Placeholder 7"/>
          <p:cNvSpPr>
            <a:spLocks noGrp="1"/>
          </p:cNvSpPr>
          <p:nvPr>
            <p:ph type="body" sz="quarter" idx="21"/>
          </p:nvPr>
        </p:nvSpPr>
        <p:spPr>
          <a:xfrm>
            <a:off x="463959" y="3749613"/>
            <a:ext cx="5534505" cy="433965"/>
          </a:xfrm>
          <a:solidFill>
            <a:schemeClr val="accent1">
              <a:alpha val="80000"/>
            </a:schemeClr>
          </a:solidFill>
        </p:spPr>
        <p:txBody>
          <a:bodyPr lIns="182880" tIns="91440" rIns="182880" bIns="91440" anchor="b">
            <a:spAutoFit/>
          </a:bodyPr>
          <a:lstStyle>
            <a:lvl1pPr marL="0" indent="0">
              <a:buNone/>
              <a:defRPr sz="1800">
                <a:solidFill>
                  <a:srgbClr val="FFFFFF"/>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GB"/>
              <a:t>Click to edit Master text styles</a:t>
            </a:r>
          </a:p>
        </p:txBody>
      </p:sp>
      <p:sp>
        <p:nvSpPr>
          <p:cNvPr id="18" name="Text Placeholder 7"/>
          <p:cNvSpPr>
            <a:spLocks noGrp="1"/>
          </p:cNvSpPr>
          <p:nvPr>
            <p:ph type="body" sz="quarter" idx="22"/>
          </p:nvPr>
        </p:nvSpPr>
        <p:spPr>
          <a:xfrm>
            <a:off x="6193536" y="3749613"/>
            <a:ext cx="5534506" cy="433965"/>
          </a:xfrm>
          <a:solidFill>
            <a:schemeClr val="accent4">
              <a:alpha val="80000"/>
            </a:schemeClr>
          </a:solidFill>
        </p:spPr>
        <p:txBody>
          <a:bodyPr lIns="182880" tIns="91440" rIns="182880" bIns="91440" anchor="b">
            <a:spAutoFit/>
          </a:bodyPr>
          <a:lstStyle>
            <a:lvl1pPr marL="0" indent="0">
              <a:buNone/>
              <a:defRPr sz="1800">
                <a:solidFill>
                  <a:srgbClr val="FFFFFF"/>
                </a:solidFill>
                <a:latin typeface="Calibri" panose="020F0502020204030204" pitchFamily="34" charset="0"/>
                <a:cs typeface="Calibri" panose="020F0502020204030204" pitchFamily="34" charset="0"/>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GB"/>
              <a:t>Click to edit Master text styles</a:t>
            </a:r>
          </a:p>
        </p:txBody>
      </p:sp>
      <p:sp>
        <p:nvSpPr>
          <p:cNvPr id="19" name="Content Placeholder 13"/>
          <p:cNvSpPr>
            <a:spLocks noGrp="1"/>
          </p:cNvSpPr>
          <p:nvPr>
            <p:ph sz="quarter" idx="18"/>
          </p:nvPr>
        </p:nvSpPr>
        <p:spPr>
          <a:xfrm>
            <a:off x="463959" y="4354809"/>
            <a:ext cx="5534505" cy="1703066"/>
          </a:xfrm>
        </p:spPr>
        <p:txBody>
          <a:bodyPr>
            <a:normAutofit/>
          </a:bodyPr>
          <a:lstStyle>
            <a:lvl1pPr marL="0" indent="0">
              <a:buNone/>
              <a:defRPr sz="1800">
                <a:latin typeface="Calibri" panose="020F0502020204030204" pitchFamily="34" charset="0"/>
                <a:cs typeface="Calibri" panose="020F0502020204030204" pitchFamily="34" charset="0"/>
              </a:defRPr>
            </a:lvl1pPr>
            <a:lvl2pPr marL="128588" indent="-128588">
              <a:buFont typeface="Arial" panose="020B0604020202020204" pitchFamily="34" charset="0"/>
              <a:buChar char="•"/>
              <a:defRPr sz="1800">
                <a:latin typeface="Calibri" panose="020F0502020204030204" pitchFamily="34" charset="0"/>
                <a:cs typeface="Calibri" panose="020F0502020204030204" pitchFamily="34" charset="0"/>
              </a:defRPr>
            </a:lvl2pPr>
            <a:lvl3pPr marL="257175" indent="-128588">
              <a:defRPr sz="1800">
                <a:latin typeface="Calibri" panose="020F0502020204030204" pitchFamily="34" charset="0"/>
                <a:cs typeface="Calibri" panose="020F0502020204030204" pitchFamily="34" charset="0"/>
              </a:defRPr>
            </a:lvl3pPr>
            <a:lvl4pPr marL="385763" indent="-128588">
              <a:defRPr sz="1050"/>
            </a:lvl4pPr>
            <a:lvl5pPr>
              <a:defRPr sz="1050"/>
            </a:lvl5pPr>
          </a:lstStyle>
          <a:p>
            <a:pPr lvl="0"/>
            <a:r>
              <a:rPr lang="en-GB"/>
              <a:t>Click to edit Master text styles</a:t>
            </a:r>
          </a:p>
          <a:p>
            <a:pPr lvl="1"/>
            <a:r>
              <a:rPr lang="en-GB"/>
              <a:t>Second level</a:t>
            </a:r>
          </a:p>
          <a:p>
            <a:pPr lvl="2"/>
            <a:r>
              <a:rPr lang="en-GB"/>
              <a:t>Third level</a:t>
            </a:r>
          </a:p>
        </p:txBody>
      </p:sp>
      <p:sp>
        <p:nvSpPr>
          <p:cNvPr id="20" name="Content Placeholder 13"/>
          <p:cNvSpPr>
            <a:spLocks noGrp="1"/>
          </p:cNvSpPr>
          <p:nvPr>
            <p:ph sz="quarter" idx="19"/>
          </p:nvPr>
        </p:nvSpPr>
        <p:spPr>
          <a:xfrm>
            <a:off x="6193536" y="4354809"/>
            <a:ext cx="5534506" cy="1703066"/>
          </a:xfrm>
        </p:spPr>
        <p:txBody>
          <a:bodyPr>
            <a:normAutofit/>
          </a:bodyPr>
          <a:lstStyle>
            <a:lvl1pPr marL="0" indent="0">
              <a:buNone/>
              <a:defRPr sz="1800">
                <a:latin typeface="Calibri" panose="020F0502020204030204" pitchFamily="34" charset="0"/>
                <a:cs typeface="Calibri" panose="020F0502020204030204" pitchFamily="34" charset="0"/>
              </a:defRPr>
            </a:lvl1pPr>
            <a:lvl2pPr marL="128588" indent="-128588">
              <a:buFont typeface="Arial" panose="020B0604020202020204" pitchFamily="34" charset="0"/>
              <a:buChar char="•"/>
              <a:defRPr sz="1800">
                <a:latin typeface="Calibri" panose="020F0502020204030204" pitchFamily="34" charset="0"/>
                <a:cs typeface="Calibri" panose="020F0502020204030204" pitchFamily="34" charset="0"/>
              </a:defRPr>
            </a:lvl2pPr>
            <a:lvl3pPr marL="257175" indent="-128588">
              <a:defRPr sz="1800">
                <a:latin typeface="Calibri" panose="020F0502020204030204" pitchFamily="34" charset="0"/>
                <a:cs typeface="Calibri" panose="020F0502020204030204" pitchFamily="34" charset="0"/>
              </a:defRPr>
            </a:lvl3pPr>
            <a:lvl4pPr marL="385763" indent="-128588">
              <a:defRPr sz="1050"/>
            </a:lvl4pPr>
            <a:lvl5pPr>
              <a:defRPr sz="1050"/>
            </a:lvl5pPr>
          </a:lstStyle>
          <a:p>
            <a:pPr lvl="0"/>
            <a:r>
              <a:rPr lang="en-GB"/>
              <a:t>Click to edit Master text styles</a:t>
            </a:r>
          </a:p>
          <a:p>
            <a:pPr lvl="1"/>
            <a:r>
              <a:rPr lang="en-GB"/>
              <a:t>Second level</a:t>
            </a:r>
          </a:p>
          <a:p>
            <a:pPr lvl="2"/>
            <a:r>
              <a:rPr lang="en-GB"/>
              <a:t>Third level</a:t>
            </a:r>
          </a:p>
        </p:txBody>
      </p:sp>
      <p:sp>
        <p:nvSpPr>
          <p:cNvPr id="22" name="Title 1"/>
          <p:cNvSpPr>
            <a:spLocks noGrp="1"/>
          </p:cNvSpPr>
          <p:nvPr>
            <p:ph type="title"/>
          </p:nvPr>
        </p:nvSpPr>
        <p:spPr>
          <a:xfrm>
            <a:off x="463825" y="463825"/>
            <a:ext cx="10813776" cy="647927"/>
          </a:xfrm>
        </p:spPr>
        <p:txBody>
          <a:bodyPr/>
          <a:lstStyle>
            <a:lvl1pPr>
              <a:defRPr>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11" name="Footer Placeholder 3">
            <a:extLst>
              <a:ext uri="{FF2B5EF4-FFF2-40B4-BE49-F238E27FC236}">
                <a16:creationId xmlns:a16="http://schemas.microsoft.com/office/drawing/2014/main" id="{6446A804-73EF-41AB-BBC1-2E25715EB7F2}"/>
              </a:ext>
            </a:extLst>
          </p:cNvPr>
          <p:cNvSpPr>
            <a:spLocks noGrp="1"/>
          </p:cNvSpPr>
          <p:nvPr>
            <p:ph type="ftr" sz="quarter" idx="23"/>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3321457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pictures + content">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AC7638D1-A322-4EE6-805B-10F95DF61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6675" y="230188"/>
            <a:ext cx="488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0">
            <a:extLst>
              <a:ext uri="{FF2B5EF4-FFF2-40B4-BE49-F238E27FC236}">
                <a16:creationId xmlns:a16="http://schemas.microsoft.com/office/drawing/2014/main" id="{3B705582-A71B-42FC-A61E-4E208A0371ED}"/>
              </a:ext>
            </a:extLst>
          </p:cNvPr>
          <p:cNvSpPr txBox="1">
            <a:spLocks/>
          </p:cNvSpPr>
          <p:nvPr/>
        </p:nvSpPr>
        <p:spPr>
          <a:xfrm>
            <a:off x="9021763" y="6356350"/>
            <a:ext cx="2963862"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accent2"/>
                </a:solidFill>
                <a:cs typeface="Calibri" panose="020F0502020204030204" pitchFamily="34" charset="0"/>
              </a:rPr>
              <a:t>eufic.org</a:t>
            </a:r>
            <a:endParaRPr lang="en-US">
              <a:solidFill>
                <a:schemeClr val="accent2"/>
              </a:solidFill>
              <a:cs typeface="Calibri" panose="020F0502020204030204" pitchFamily="34" charset="0"/>
            </a:endParaRPr>
          </a:p>
        </p:txBody>
      </p:sp>
      <p:sp>
        <p:nvSpPr>
          <p:cNvPr id="12" name="Picture Placeholder 3"/>
          <p:cNvSpPr>
            <a:spLocks noGrp="1"/>
          </p:cNvSpPr>
          <p:nvPr>
            <p:ph type="pic" sz="quarter" idx="10"/>
          </p:nvPr>
        </p:nvSpPr>
        <p:spPr>
          <a:xfrm>
            <a:off x="463825" y="1398719"/>
            <a:ext cx="2620547" cy="3535680"/>
          </a:xfrm>
          <a:solidFill>
            <a:schemeClr val="bg1">
              <a:lumMod val="90000"/>
              <a:lumOff val="10000"/>
            </a:schemeClr>
          </a:solidFill>
        </p:spPr>
        <p:txBody>
          <a:bodyPr rtlCol="0" anchor="ctr">
            <a:normAutofit/>
          </a:bodyPr>
          <a:lstStyle>
            <a:lvl1pPr marL="0" indent="0" algn="ctr">
              <a:buNone/>
              <a:defRPr sz="1050">
                <a:latin typeface="Calibri" panose="020F0502020204030204" pitchFamily="34" charset="0"/>
                <a:cs typeface="Calibri" panose="020F0502020204030204" pitchFamily="34" charset="0"/>
              </a:defRPr>
            </a:lvl1pPr>
          </a:lstStyle>
          <a:p>
            <a:pPr lvl="0"/>
            <a:r>
              <a:rPr lang="en-GB" noProof="0"/>
              <a:t>Click icon to add picture</a:t>
            </a:r>
          </a:p>
        </p:txBody>
      </p:sp>
      <p:sp>
        <p:nvSpPr>
          <p:cNvPr id="13" name="Picture Placeholder 3"/>
          <p:cNvSpPr>
            <a:spLocks noGrp="1"/>
          </p:cNvSpPr>
          <p:nvPr>
            <p:ph type="pic" sz="quarter" idx="13"/>
          </p:nvPr>
        </p:nvSpPr>
        <p:spPr>
          <a:xfrm>
            <a:off x="6257971" y="1398719"/>
            <a:ext cx="2539820" cy="3535680"/>
          </a:xfrm>
          <a:solidFill>
            <a:schemeClr val="bg1">
              <a:lumMod val="90000"/>
              <a:lumOff val="10000"/>
            </a:schemeClr>
          </a:solidFill>
        </p:spPr>
        <p:txBody>
          <a:bodyPr rtlCol="0" anchor="ctr">
            <a:normAutofit/>
          </a:bodyPr>
          <a:lstStyle>
            <a:lvl1pPr marL="0" indent="0" algn="ctr">
              <a:buNone/>
              <a:defRPr sz="1050">
                <a:latin typeface="Calibri" panose="020F0502020204030204" pitchFamily="34" charset="0"/>
                <a:cs typeface="Calibri" panose="020F0502020204030204" pitchFamily="34" charset="0"/>
              </a:defRPr>
            </a:lvl1pPr>
          </a:lstStyle>
          <a:p>
            <a:pPr lvl="0"/>
            <a:r>
              <a:rPr lang="en-GB" noProof="0"/>
              <a:t>Click icon to add picture</a:t>
            </a:r>
          </a:p>
        </p:txBody>
      </p:sp>
      <p:sp>
        <p:nvSpPr>
          <p:cNvPr id="14" name="Text Placeholder 9"/>
          <p:cNvSpPr>
            <a:spLocks noGrp="1"/>
          </p:cNvSpPr>
          <p:nvPr>
            <p:ph type="body" sz="quarter" idx="14"/>
          </p:nvPr>
        </p:nvSpPr>
        <p:spPr>
          <a:xfrm>
            <a:off x="3180194" y="1398719"/>
            <a:ext cx="2767327" cy="3535680"/>
          </a:xfrm>
        </p:spPr>
        <p:txBody>
          <a:bodyPr>
            <a:noAutofit/>
          </a:bodyPr>
          <a:lstStyle>
            <a:lvl1pPr marL="0" indent="0">
              <a:buNone/>
              <a:defRPr sz="1800" b="1">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vl2pPr marL="0" indent="0">
              <a:buFontTx/>
              <a:buNone/>
              <a:defRPr sz="1800">
                <a:latin typeface="Calibri" panose="020F0502020204030204" pitchFamily="34" charset="0"/>
                <a:cs typeface="Calibri" panose="020F0502020204030204" pitchFamily="34" charset="0"/>
              </a:defRPr>
            </a:lvl2pPr>
            <a:lvl3pPr marL="113110" indent="-113110">
              <a:defRPr sz="1800">
                <a:latin typeface="Calibri" panose="020F0502020204030204" pitchFamily="34" charset="0"/>
                <a:cs typeface="Calibri" panose="020F0502020204030204" pitchFamily="34" charset="0"/>
              </a:defRPr>
            </a:lvl3pPr>
            <a:lvl4pPr marL="301229" indent="-155972">
              <a:defRPr sz="1800">
                <a:latin typeface="Calibri" panose="020F0502020204030204" pitchFamily="34" charset="0"/>
                <a:cs typeface="Calibri" panose="020F0502020204030204" pitchFamily="34" charset="0"/>
              </a:defRPr>
            </a:lvl4pPr>
            <a:lvl5pPr marL="571486" indent="-171446">
              <a:defRPr sz="1800">
                <a:latin typeface="Calibri" panose="020F0502020204030204" pitchFamily="34" charset="0"/>
                <a:cs typeface="Calibri" panose="020F0502020204030204" pitchFamily="34" charset="0"/>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9"/>
          <p:cNvSpPr>
            <a:spLocks noGrp="1"/>
          </p:cNvSpPr>
          <p:nvPr>
            <p:ph type="body" sz="quarter" idx="15"/>
          </p:nvPr>
        </p:nvSpPr>
        <p:spPr>
          <a:xfrm>
            <a:off x="8893614" y="1398719"/>
            <a:ext cx="2834561" cy="3535680"/>
          </a:xfrm>
        </p:spPr>
        <p:txBody>
          <a:bodyPr>
            <a:noAutofit/>
          </a:bodyPr>
          <a:lstStyle>
            <a:lvl1pPr marL="0" indent="0">
              <a:buNone/>
              <a:defRPr sz="1800" b="1">
                <a:solidFill>
                  <a:schemeClr val="accent1"/>
                </a:solidFill>
                <a:latin typeface="Calibri" panose="020F0502020204030204" pitchFamily="34" charset="0"/>
                <a:ea typeface="Open Sans ExtraBold" panose="020B0606030504020204" pitchFamily="34" charset="0"/>
                <a:cs typeface="Calibri" panose="020F0502020204030204" pitchFamily="34" charset="0"/>
              </a:defRPr>
            </a:lvl1pPr>
            <a:lvl2pPr marL="0" indent="0">
              <a:buFontTx/>
              <a:buNone/>
              <a:defRPr sz="1800">
                <a:latin typeface="Calibri" panose="020F0502020204030204" pitchFamily="34" charset="0"/>
                <a:cs typeface="Calibri" panose="020F0502020204030204" pitchFamily="34" charset="0"/>
              </a:defRPr>
            </a:lvl2pPr>
            <a:lvl3pPr marL="113110" indent="-113110">
              <a:defRPr sz="1800">
                <a:latin typeface="Calibri" panose="020F0502020204030204" pitchFamily="34" charset="0"/>
                <a:cs typeface="Calibri" panose="020F0502020204030204" pitchFamily="34" charset="0"/>
              </a:defRPr>
            </a:lvl3pPr>
            <a:lvl4pPr marL="301229" indent="-155972">
              <a:defRPr sz="1800">
                <a:latin typeface="Calibri" panose="020F0502020204030204" pitchFamily="34" charset="0"/>
                <a:cs typeface="Calibri" panose="020F0502020204030204" pitchFamily="34" charset="0"/>
              </a:defRPr>
            </a:lvl4pPr>
            <a:lvl5pPr marL="571486" indent="-171446">
              <a:defRPr sz="1800">
                <a:latin typeface="Calibri" panose="020F0502020204030204" pitchFamily="34" charset="0"/>
                <a:cs typeface="Calibri" panose="020F0502020204030204" pitchFamily="34" charset="0"/>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Text Placeholder 9"/>
          <p:cNvSpPr>
            <a:spLocks noGrp="1"/>
          </p:cNvSpPr>
          <p:nvPr>
            <p:ph type="body" sz="quarter" idx="16"/>
          </p:nvPr>
        </p:nvSpPr>
        <p:spPr>
          <a:xfrm>
            <a:off x="463825" y="5110531"/>
            <a:ext cx="5483699" cy="958851"/>
          </a:xfrm>
        </p:spPr>
        <p:txBody>
          <a:bodyPr>
            <a:noAutofit/>
          </a:bodyPr>
          <a:lstStyle>
            <a:lvl1pPr marL="0" indent="0">
              <a:buNone/>
              <a:defRPr sz="1800">
                <a:latin typeface="Calibri" panose="020F0502020204030204" pitchFamily="34" charset="0"/>
                <a:cs typeface="Calibri" panose="020F0502020204030204" pitchFamily="34" charset="0"/>
              </a:defRPr>
            </a:lvl1pPr>
            <a:lvl2pPr marL="114297" indent="-114297">
              <a:buFont typeface="Arial" panose="020B0604020202020204" pitchFamily="34" charset="0"/>
              <a:buChar char="•"/>
              <a:defRPr sz="1800">
                <a:latin typeface="Calibri" panose="020F0502020204030204" pitchFamily="34" charset="0"/>
                <a:cs typeface="Calibri" panose="020F0502020204030204" pitchFamily="34" charset="0"/>
              </a:defRPr>
            </a:lvl2pPr>
            <a:lvl3pPr marL="228594" indent="-114297">
              <a:defRPr sz="1800">
                <a:latin typeface="Calibri" panose="020F0502020204030204" pitchFamily="34" charset="0"/>
                <a:cs typeface="Calibri" panose="020F0502020204030204" pitchFamily="34" charset="0"/>
              </a:defRPr>
            </a:lvl3pPr>
            <a:lvl4pPr marL="400040" indent="-171446">
              <a:defRPr sz="1050"/>
            </a:lvl4pPr>
            <a:lvl5pPr marL="571486" indent="-171446">
              <a:defRPr sz="1050"/>
            </a:lvl5pPr>
          </a:lstStyle>
          <a:p>
            <a:pPr lvl="0"/>
            <a:r>
              <a:rPr lang="en-GB" noProof="0"/>
              <a:t>Click to edit Master text styles</a:t>
            </a:r>
          </a:p>
          <a:p>
            <a:pPr lvl="1"/>
            <a:r>
              <a:rPr lang="en-GB" noProof="0"/>
              <a:t>Second level</a:t>
            </a:r>
          </a:p>
          <a:p>
            <a:pPr lvl="2"/>
            <a:r>
              <a:rPr lang="en-GB" noProof="0"/>
              <a:t>Third level</a:t>
            </a:r>
          </a:p>
        </p:txBody>
      </p:sp>
      <p:sp>
        <p:nvSpPr>
          <p:cNvPr id="23" name="Text Placeholder 9"/>
          <p:cNvSpPr>
            <a:spLocks noGrp="1"/>
          </p:cNvSpPr>
          <p:nvPr>
            <p:ph type="body" sz="quarter" idx="17"/>
          </p:nvPr>
        </p:nvSpPr>
        <p:spPr>
          <a:xfrm>
            <a:off x="6257973" y="5110531"/>
            <a:ext cx="5483699" cy="958851"/>
          </a:xfrm>
        </p:spPr>
        <p:txBody>
          <a:bodyPr>
            <a:noAutofit/>
          </a:bodyPr>
          <a:lstStyle>
            <a:lvl1pPr marL="0" indent="0">
              <a:buNone/>
              <a:defRPr sz="1800">
                <a:latin typeface="Calibri" panose="020F0502020204030204" pitchFamily="34" charset="0"/>
                <a:cs typeface="Calibri" panose="020F0502020204030204" pitchFamily="34" charset="0"/>
              </a:defRPr>
            </a:lvl1pPr>
            <a:lvl2pPr marL="114297" indent="-114297">
              <a:buFont typeface="Arial" panose="020B0604020202020204" pitchFamily="34" charset="0"/>
              <a:buChar char="•"/>
              <a:defRPr sz="1800">
                <a:latin typeface="Calibri" panose="020F0502020204030204" pitchFamily="34" charset="0"/>
                <a:cs typeface="Calibri" panose="020F0502020204030204" pitchFamily="34" charset="0"/>
              </a:defRPr>
            </a:lvl2pPr>
            <a:lvl3pPr marL="228594" indent="-114297">
              <a:defRPr sz="1800">
                <a:latin typeface="Calibri" panose="020F0502020204030204" pitchFamily="34" charset="0"/>
                <a:cs typeface="Calibri" panose="020F0502020204030204" pitchFamily="34" charset="0"/>
              </a:defRPr>
            </a:lvl3pPr>
            <a:lvl4pPr marL="400040" indent="-171446">
              <a:defRPr sz="1050"/>
            </a:lvl4pPr>
            <a:lvl5pPr marL="571486" indent="-171446">
              <a:defRPr sz="1050"/>
            </a:lvl5pPr>
          </a:lstStyle>
          <a:p>
            <a:pPr lvl="0"/>
            <a:r>
              <a:rPr lang="en-GB" noProof="0"/>
              <a:t>Click to edit Master text styles</a:t>
            </a:r>
          </a:p>
          <a:p>
            <a:pPr lvl="1"/>
            <a:r>
              <a:rPr lang="en-GB" noProof="0"/>
              <a:t>Second level</a:t>
            </a:r>
          </a:p>
          <a:p>
            <a:pPr lvl="2"/>
            <a:r>
              <a:rPr lang="en-GB" noProof="0"/>
              <a:t>Third level</a:t>
            </a:r>
          </a:p>
        </p:txBody>
      </p:sp>
      <p:sp>
        <p:nvSpPr>
          <p:cNvPr id="17" name="Title 1"/>
          <p:cNvSpPr>
            <a:spLocks noGrp="1"/>
          </p:cNvSpPr>
          <p:nvPr>
            <p:ph type="title"/>
          </p:nvPr>
        </p:nvSpPr>
        <p:spPr>
          <a:xfrm>
            <a:off x="463825" y="463825"/>
            <a:ext cx="10813776" cy="647927"/>
          </a:xfrm>
        </p:spPr>
        <p:txBody>
          <a:bodyPr/>
          <a:lstStyle>
            <a:lvl1pPr>
              <a:defRPr>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11" name="Footer Placeholder 3">
            <a:extLst>
              <a:ext uri="{FF2B5EF4-FFF2-40B4-BE49-F238E27FC236}">
                <a16:creationId xmlns:a16="http://schemas.microsoft.com/office/drawing/2014/main" id="{184E7C79-E80B-47E7-A67E-569F5997DABF}"/>
              </a:ext>
            </a:extLst>
          </p:cNvPr>
          <p:cNvSpPr>
            <a:spLocks noGrp="1"/>
          </p:cNvSpPr>
          <p:nvPr>
            <p:ph type="ftr" sz="quarter" idx="18"/>
          </p:nvPr>
        </p:nvSpPr>
        <p:spPr/>
        <p:txBody>
          <a:bodyPr/>
          <a:lstStyle>
            <a:lvl1pPr>
              <a:defRPr>
                <a:latin typeface="Calibri" panose="020F0502020204030204" pitchFamily="34" charset="0"/>
                <a:cs typeface="Calibri" panose="020F0502020204030204" pitchFamily="34" charset="0"/>
              </a:defRPr>
            </a:lvl1pPr>
          </a:lstStyle>
          <a:p>
            <a:pPr>
              <a:defRPr/>
            </a:pPr>
            <a:endParaRPr lang="en-GB"/>
          </a:p>
        </p:txBody>
      </p:sp>
    </p:spTree>
    <p:extLst>
      <p:ext uri="{BB962C8B-B14F-4D97-AF65-F5344CB8AC3E}">
        <p14:creationId xmlns:p14="http://schemas.microsoft.com/office/powerpoint/2010/main" val="1769252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5485A2D2-E058-43BF-9509-6C1136B6F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6675" y="230188"/>
            <a:ext cx="488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7E2D6C2B-2EE2-40C1-BBE0-B22B68FB152C}"/>
              </a:ext>
            </a:extLst>
          </p:cNvPr>
          <p:cNvCxnSpPr/>
          <p:nvPr/>
        </p:nvCxnSpPr>
        <p:spPr>
          <a:xfrm>
            <a:off x="1985963" y="3505200"/>
            <a:ext cx="79375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C76AF58-FCD0-47A0-B52F-05DAD6CD4996}"/>
              </a:ext>
            </a:extLst>
          </p:cNvPr>
          <p:cNvCxnSpPr/>
          <p:nvPr/>
        </p:nvCxnSpPr>
        <p:spPr>
          <a:xfrm>
            <a:off x="3840163" y="3505200"/>
            <a:ext cx="795337"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14BA91-5A1F-44E4-9767-5850B5DBCDB4}"/>
              </a:ext>
            </a:extLst>
          </p:cNvPr>
          <p:cNvCxnSpPr/>
          <p:nvPr/>
        </p:nvCxnSpPr>
        <p:spPr>
          <a:xfrm>
            <a:off x="5695950" y="3505200"/>
            <a:ext cx="79375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2D928CA-A64D-4154-9A5E-11376AD2969F}"/>
              </a:ext>
            </a:extLst>
          </p:cNvPr>
          <p:cNvCxnSpPr/>
          <p:nvPr/>
        </p:nvCxnSpPr>
        <p:spPr>
          <a:xfrm>
            <a:off x="7553325" y="3505200"/>
            <a:ext cx="79375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AF2530-94F7-4696-BFCB-9AEBF5180D26}"/>
              </a:ext>
            </a:extLst>
          </p:cNvPr>
          <p:cNvCxnSpPr/>
          <p:nvPr/>
        </p:nvCxnSpPr>
        <p:spPr>
          <a:xfrm>
            <a:off x="9407525" y="3505200"/>
            <a:ext cx="79375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oup 11">
            <a:extLst>
              <a:ext uri="{FF2B5EF4-FFF2-40B4-BE49-F238E27FC236}">
                <a16:creationId xmlns:a16="http://schemas.microsoft.com/office/drawing/2014/main" id="{3A6B93AF-13D5-4F70-85B1-42662E2FF183}"/>
              </a:ext>
            </a:extLst>
          </p:cNvPr>
          <p:cNvGrpSpPr>
            <a:grpSpLocks/>
          </p:cNvGrpSpPr>
          <p:nvPr/>
        </p:nvGrpSpPr>
        <p:grpSpPr bwMode="auto">
          <a:xfrm>
            <a:off x="2921000" y="3290888"/>
            <a:ext cx="781050" cy="430212"/>
            <a:chOff x="7318375" y="2849563"/>
            <a:chExt cx="441326" cy="323850"/>
          </a:xfrm>
        </p:grpSpPr>
        <p:sp>
          <p:nvSpPr>
            <p:cNvPr id="16" name="Freeform 22">
              <a:extLst>
                <a:ext uri="{FF2B5EF4-FFF2-40B4-BE49-F238E27FC236}">
                  <a16:creationId xmlns:a16="http://schemas.microsoft.com/office/drawing/2014/main" id="{151EBEB5-5C60-49C3-9BDD-C29338655A39}"/>
                </a:ext>
              </a:extLst>
            </p:cNvPr>
            <p:cNvSpPr>
              <a:spLocks noEditPoints="1"/>
            </p:cNvSpPr>
            <p:nvPr/>
          </p:nvSpPr>
          <p:spPr bwMode="auto">
            <a:xfrm>
              <a:off x="7318375" y="2890838"/>
              <a:ext cx="282575" cy="282575"/>
            </a:xfrm>
            <a:custGeom>
              <a:avLst/>
              <a:gdLst>
                <a:gd name="T0" fmla="*/ 2147483646 w 166"/>
                <a:gd name="T1" fmla="*/ 2147483646 h 166"/>
                <a:gd name="T2" fmla="*/ 2147483646 w 166"/>
                <a:gd name="T3" fmla="*/ 2147483646 h 166"/>
                <a:gd name="T4" fmla="*/ 2147483646 w 166"/>
                <a:gd name="T5" fmla="*/ 2147483646 h 166"/>
                <a:gd name="T6" fmla="*/ 2147483646 w 166"/>
                <a:gd name="T7" fmla="*/ 2147483646 h 166"/>
                <a:gd name="T8" fmla="*/ 2147483646 w 166"/>
                <a:gd name="T9" fmla="*/ 2147483646 h 166"/>
                <a:gd name="T10" fmla="*/ 2147483646 w 166"/>
                <a:gd name="T11" fmla="*/ 2147483646 h 166"/>
                <a:gd name="T12" fmla="*/ 2147483646 w 166"/>
                <a:gd name="T13" fmla="*/ 2147483646 h 166"/>
                <a:gd name="T14" fmla="*/ 2147483646 w 166"/>
                <a:gd name="T15" fmla="*/ 2147483646 h 166"/>
                <a:gd name="T16" fmla="*/ 2147483646 w 166"/>
                <a:gd name="T17" fmla="*/ 2147483646 h 166"/>
                <a:gd name="T18" fmla="*/ 2147483646 w 166"/>
                <a:gd name="T19" fmla="*/ 2147483646 h 166"/>
                <a:gd name="T20" fmla="*/ 2147483646 w 166"/>
                <a:gd name="T21" fmla="*/ 2147483646 h 166"/>
                <a:gd name="T22" fmla="*/ 2147483646 w 166"/>
                <a:gd name="T23" fmla="*/ 2147483646 h 166"/>
                <a:gd name="T24" fmla="*/ 2147483646 w 166"/>
                <a:gd name="T25" fmla="*/ 2147483646 h 166"/>
                <a:gd name="T26" fmla="*/ 2147483646 w 166"/>
                <a:gd name="T27" fmla="*/ 2147483646 h 166"/>
                <a:gd name="T28" fmla="*/ 2147483646 w 166"/>
                <a:gd name="T29" fmla="*/ 2147483646 h 166"/>
                <a:gd name="T30" fmla="*/ 2147483646 w 166"/>
                <a:gd name="T31" fmla="*/ 2147483646 h 166"/>
                <a:gd name="T32" fmla="*/ 2147483646 w 166"/>
                <a:gd name="T33" fmla="*/ 2147483646 h 166"/>
                <a:gd name="T34" fmla="*/ 2147483646 w 166"/>
                <a:gd name="T35" fmla="*/ 2147483646 h 166"/>
                <a:gd name="T36" fmla="*/ 2147483646 w 166"/>
                <a:gd name="T37" fmla="*/ 2147483646 h 166"/>
                <a:gd name="T38" fmla="*/ 2147483646 w 166"/>
                <a:gd name="T39" fmla="*/ 2147483646 h 166"/>
                <a:gd name="T40" fmla="*/ 2147483646 w 166"/>
                <a:gd name="T41" fmla="*/ 2147483646 h 166"/>
                <a:gd name="T42" fmla="*/ 2147483646 w 166"/>
                <a:gd name="T43" fmla="*/ 2147483646 h 166"/>
                <a:gd name="T44" fmla="*/ 2147483646 w 166"/>
                <a:gd name="T45" fmla="*/ 2147483646 h 166"/>
                <a:gd name="T46" fmla="*/ 2147483646 w 166"/>
                <a:gd name="T47" fmla="*/ 2147483646 h 166"/>
                <a:gd name="T48" fmla="*/ 2147483646 w 166"/>
                <a:gd name="T49" fmla="*/ 2147483646 h 166"/>
                <a:gd name="T50" fmla="*/ 2147483646 w 166"/>
                <a:gd name="T51" fmla="*/ 2147483646 h 166"/>
                <a:gd name="T52" fmla="*/ 2147483646 w 166"/>
                <a:gd name="T53" fmla="*/ 2147483646 h 166"/>
                <a:gd name="T54" fmla="*/ 2147483646 w 166"/>
                <a:gd name="T55" fmla="*/ 2147483646 h 166"/>
                <a:gd name="T56" fmla="*/ 2147483646 w 166"/>
                <a:gd name="T57" fmla="*/ 2147483646 h 166"/>
                <a:gd name="T58" fmla="*/ 2147483646 w 166"/>
                <a:gd name="T59" fmla="*/ 2147483646 h 166"/>
                <a:gd name="T60" fmla="*/ 2147483646 w 166"/>
                <a:gd name="T61" fmla="*/ 2147483646 h 166"/>
                <a:gd name="T62" fmla="*/ 2147483646 w 166"/>
                <a:gd name="T63" fmla="*/ 2147483646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 h="166">
                  <a:moveTo>
                    <a:pt x="153" y="44"/>
                  </a:moveTo>
                  <a:cubicBezTo>
                    <a:pt x="153" y="3"/>
                    <a:pt x="153" y="3"/>
                    <a:pt x="153" y="3"/>
                  </a:cubicBezTo>
                  <a:cubicBezTo>
                    <a:pt x="153" y="2"/>
                    <a:pt x="153" y="1"/>
                    <a:pt x="152" y="0"/>
                  </a:cubicBezTo>
                  <a:cubicBezTo>
                    <a:pt x="151" y="0"/>
                    <a:pt x="150" y="0"/>
                    <a:pt x="150" y="1"/>
                  </a:cubicBezTo>
                  <a:cubicBezTo>
                    <a:pt x="123" y="26"/>
                    <a:pt x="88" y="35"/>
                    <a:pt x="64" y="35"/>
                  </a:cubicBezTo>
                  <a:cubicBezTo>
                    <a:pt x="14" y="35"/>
                    <a:pt x="14" y="35"/>
                    <a:pt x="14" y="35"/>
                  </a:cubicBezTo>
                  <a:cubicBezTo>
                    <a:pt x="14" y="35"/>
                    <a:pt x="14" y="35"/>
                    <a:pt x="14" y="35"/>
                  </a:cubicBezTo>
                  <a:cubicBezTo>
                    <a:pt x="13" y="35"/>
                    <a:pt x="13" y="35"/>
                    <a:pt x="12" y="35"/>
                  </a:cubicBezTo>
                  <a:cubicBezTo>
                    <a:pt x="12" y="36"/>
                    <a:pt x="12" y="36"/>
                    <a:pt x="12" y="37"/>
                  </a:cubicBezTo>
                  <a:cubicBezTo>
                    <a:pt x="12" y="44"/>
                    <a:pt x="12" y="44"/>
                    <a:pt x="12" y="44"/>
                  </a:cubicBezTo>
                  <a:cubicBezTo>
                    <a:pt x="5" y="46"/>
                    <a:pt x="0" y="55"/>
                    <a:pt x="0" y="67"/>
                  </a:cubicBezTo>
                  <a:cubicBezTo>
                    <a:pt x="0" y="79"/>
                    <a:pt x="5" y="88"/>
                    <a:pt x="12" y="90"/>
                  </a:cubicBezTo>
                  <a:cubicBezTo>
                    <a:pt x="12" y="96"/>
                    <a:pt x="12" y="96"/>
                    <a:pt x="12" y="96"/>
                  </a:cubicBezTo>
                  <a:cubicBezTo>
                    <a:pt x="12" y="96"/>
                    <a:pt x="12" y="97"/>
                    <a:pt x="12" y="97"/>
                  </a:cubicBezTo>
                  <a:cubicBezTo>
                    <a:pt x="13" y="98"/>
                    <a:pt x="13" y="98"/>
                    <a:pt x="14" y="98"/>
                  </a:cubicBezTo>
                  <a:cubicBezTo>
                    <a:pt x="14" y="98"/>
                    <a:pt x="14" y="98"/>
                    <a:pt x="14" y="98"/>
                  </a:cubicBezTo>
                  <a:cubicBezTo>
                    <a:pt x="26" y="98"/>
                    <a:pt x="26" y="98"/>
                    <a:pt x="26" y="98"/>
                  </a:cubicBezTo>
                  <a:cubicBezTo>
                    <a:pt x="52" y="164"/>
                    <a:pt x="52" y="164"/>
                    <a:pt x="52" y="164"/>
                  </a:cubicBezTo>
                  <a:cubicBezTo>
                    <a:pt x="52" y="165"/>
                    <a:pt x="53" y="166"/>
                    <a:pt x="54" y="166"/>
                  </a:cubicBezTo>
                  <a:cubicBezTo>
                    <a:pt x="85" y="166"/>
                    <a:pt x="85" y="166"/>
                    <a:pt x="85" y="166"/>
                  </a:cubicBezTo>
                  <a:cubicBezTo>
                    <a:pt x="87" y="166"/>
                    <a:pt x="89" y="165"/>
                    <a:pt x="90" y="162"/>
                  </a:cubicBezTo>
                  <a:cubicBezTo>
                    <a:pt x="91" y="160"/>
                    <a:pt x="92" y="155"/>
                    <a:pt x="90" y="151"/>
                  </a:cubicBezTo>
                  <a:cubicBezTo>
                    <a:pt x="88" y="146"/>
                    <a:pt x="84" y="143"/>
                    <a:pt x="82" y="141"/>
                  </a:cubicBezTo>
                  <a:cubicBezTo>
                    <a:pt x="79" y="139"/>
                    <a:pt x="77" y="137"/>
                    <a:pt x="75" y="134"/>
                  </a:cubicBezTo>
                  <a:cubicBezTo>
                    <a:pt x="74" y="131"/>
                    <a:pt x="74" y="128"/>
                    <a:pt x="75" y="125"/>
                  </a:cubicBezTo>
                  <a:cubicBezTo>
                    <a:pt x="75" y="121"/>
                    <a:pt x="76" y="117"/>
                    <a:pt x="73" y="112"/>
                  </a:cubicBezTo>
                  <a:cubicBezTo>
                    <a:pt x="72" y="108"/>
                    <a:pt x="70" y="107"/>
                    <a:pt x="68" y="106"/>
                  </a:cubicBezTo>
                  <a:cubicBezTo>
                    <a:pt x="66" y="104"/>
                    <a:pt x="65" y="103"/>
                    <a:pt x="62" y="98"/>
                  </a:cubicBezTo>
                  <a:cubicBezTo>
                    <a:pt x="64" y="98"/>
                    <a:pt x="64" y="98"/>
                    <a:pt x="64" y="98"/>
                  </a:cubicBezTo>
                  <a:cubicBezTo>
                    <a:pt x="64" y="98"/>
                    <a:pt x="64" y="98"/>
                    <a:pt x="64" y="98"/>
                  </a:cubicBezTo>
                  <a:cubicBezTo>
                    <a:pt x="88" y="98"/>
                    <a:pt x="123" y="107"/>
                    <a:pt x="150" y="132"/>
                  </a:cubicBezTo>
                  <a:cubicBezTo>
                    <a:pt x="150" y="132"/>
                    <a:pt x="151" y="132"/>
                    <a:pt x="151" y="132"/>
                  </a:cubicBezTo>
                  <a:cubicBezTo>
                    <a:pt x="151" y="132"/>
                    <a:pt x="152" y="132"/>
                    <a:pt x="152" y="132"/>
                  </a:cubicBezTo>
                  <a:cubicBezTo>
                    <a:pt x="153" y="132"/>
                    <a:pt x="153" y="131"/>
                    <a:pt x="153" y="130"/>
                  </a:cubicBezTo>
                  <a:cubicBezTo>
                    <a:pt x="153" y="90"/>
                    <a:pt x="153" y="90"/>
                    <a:pt x="153" y="90"/>
                  </a:cubicBezTo>
                  <a:cubicBezTo>
                    <a:pt x="160" y="88"/>
                    <a:pt x="166" y="79"/>
                    <a:pt x="166" y="67"/>
                  </a:cubicBezTo>
                  <a:cubicBezTo>
                    <a:pt x="166" y="55"/>
                    <a:pt x="160" y="46"/>
                    <a:pt x="153" y="44"/>
                  </a:cubicBezTo>
                  <a:close/>
                  <a:moveTo>
                    <a:pt x="4" y="67"/>
                  </a:moveTo>
                  <a:cubicBezTo>
                    <a:pt x="4" y="58"/>
                    <a:pt x="8" y="51"/>
                    <a:pt x="12" y="49"/>
                  </a:cubicBezTo>
                  <a:cubicBezTo>
                    <a:pt x="12" y="85"/>
                    <a:pt x="12" y="85"/>
                    <a:pt x="12" y="85"/>
                  </a:cubicBezTo>
                  <a:cubicBezTo>
                    <a:pt x="8" y="83"/>
                    <a:pt x="4" y="76"/>
                    <a:pt x="4" y="67"/>
                  </a:cubicBezTo>
                  <a:close/>
                  <a:moveTo>
                    <a:pt x="65" y="109"/>
                  </a:moveTo>
                  <a:cubicBezTo>
                    <a:pt x="67" y="111"/>
                    <a:pt x="68" y="111"/>
                    <a:pt x="69" y="114"/>
                  </a:cubicBezTo>
                  <a:cubicBezTo>
                    <a:pt x="71" y="117"/>
                    <a:pt x="70" y="121"/>
                    <a:pt x="70" y="124"/>
                  </a:cubicBezTo>
                  <a:cubicBezTo>
                    <a:pt x="69" y="128"/>
                    <a:pt x="69" y="132"/>
                    <a:pt x="71" y="137"/>
                  </a:cubicBezTo>
                  <a:cubicBezTo>
                    <a:pt x="73" y="141"/>
                    <a:pt x="76" y="143"/>
                    <a:pt x="79" y="145"/>
                  </a:cubicBezTo>
                  <a:cubicBezTo>
                    <a:pt x="81" y="147"/>
                    <a:pt x="84" y="149"/>
                    <a:pt x="86" y="153"/>
                  </a:cubicBezTo>
                  <a:cubicBezTo>
                    <a:pt x="87" y="156"/>
                    <a:pt x="87" y="158"/>
                    <a:pt x="86" y="159"/>
                  </a:cubicBezTo>
                  <a:cubicBezTo>
                    <a:pt x="86" y="160"/>
                    <a:pt x="85" y="161"/>
                    <a:pt x="85" y="161"/>
                  </a:cubicBezTo>
                  <a:cubicBezTo>
                    <a:pt x="56" y="161"/>
                    <a:pt x="56" y="161"/>
                    <a:pt x="56" y="161"/>
                  </a:cubicBezTo>
                  <a:cubicBezTo>
                    <a:pt x="31" y="98"/>
                    <a:pt x="31" y="98"/>
                    <a:pt x="31" y="98"/>
                  </a:cubicBezTo>
                  <a:cubicBezTo>
                    <a:pt x="57" y="98"/>
                    <a:pt x="57" y="98"/>
                    <a:pt x="57" y="98"/>
                  </a:cubicBezTo>
                  <a:cubicBezTo>
                    <a:pt x="60" y="106"/>
                    <a:pt x="63" y="108"/>
                    <a:pt x="65" y="109"/>
                  </a:cubicBezTo>
                  <a:close/>
                  <a:moveTo>
                    <a:pt x="149" y="125"/>
                  </a:moveTo>
                  <a:cubicBezTo>
                    <a:pt x="122" y="102"/>
                    <a:pt x="87" y="93"/>
                    <a:pt x="64" y="93"/>
                  </a:cubicBezTo>
                  <a:cubicBezTo>
                    <a:pt x="16" y="93"/>
                    <a:pt x="16" y="93"/>
                    <a:pt x="16" y="93"/>
                  </a:cubicBezTo>
                  <a:cubicBezTo>
                    <a:pt x="16" y="39"/>
                    <a:pt x="16" y="39"/>
                    <a:pt x="16" y="39"/>
                  </a:cubicBezTo>
                  <a:cubicBezTo>
                    <a:pt x="64" y="39"/>
                    <a:pt x="64" y="39"/>
                    <a:pt x="64" y="39"/>
                  </a:cubicBezTo>
                  <a:cubicBezTo>
                    <a:pt x="64" y="39"/>
                    <a:pt x="64" y="39"/>
                    <a:pt x="64" y="39"/>
                  </a:cubicBezTo>
                  <a:cubicBezTo>
                    <a:pt x="87" y="39"/>
                    <a:pt x="122" y="31"/>
                    <a:pt x="149" y="8"/>
                  </a:cubicBezTo>
                  <a:lnTo>
                    <a:pt x="149" y="125"/>
                  </a:lnTo>
                  <a:close/>
                  <a:moveTo>
                    <a:pt x="153" y="85"/>
                  </a:moveTo>
                  <a:cubicBezTo>
                    <a:pt x="153" y="49"/>
                    <a:pt x="153" y="49"/>
                    <a:pt x="153" y="49"/>
                  </a:cubicBezTo>
                  <a:cubicBezTo>
                    <a:pt x="158" y="51"/>
                    <a:pt x="161" y="58"/>
                    <a:pt x="161" y="67"/>
                  </a:cubicBezTo>
                  <a:cubicBezTo>
                    <a:pt x="161" y="76"/>
                    <a:pt x="158" y="83"/>
                    <a:pt x="153"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BE"/>
            </a:p>
          </p:txBody>
        </p:sp>
        <p:sp>
          <p:nvSpPr>
            <p:cNvPr id="17" name="Freeform 23">
              <a:extLst>
                <a:ext uri="{FF2B5EF4-FFF2-40B4-BE49-F238E27FC236}">
                  <a16:creationId xmlns:a16="http://schemas.microsoft.com/office/drawing/2014/main" id="{5B4CA55D-7889-45A2-A2CB-C7B5C87B50D9}"/>
                </a:ext>
              </a:extLst>
            </p:cNvPr>
            <p:cNvSpPr>
              <a:spLocks/>
            </p:cNvSpPr>
            <p:nvPr/>
          </p:nvSpPr>
          <p:spPr bwMode="auto">
            <a:xfrm>
              <a:off x="7632700" y="2925763"/>
              <a:ext cx="38100" cy="160338"/>
            </a:xfrm>
            <a:custGeom>
              <a:avLst/>
              <a:gdLst>
                <a:gd name="T0" fmla="*/ 2147483646 w 23"/>
                <a:gd name="T1" fmla="*/ 2147483646 h 94"/>
                <a:gd name="T2" fmla="*/ 2147483646 w 23"/>
                <a:gd name="T3" fmla="*/ 2147483646 h 94"/>
                <a:gd name="T4" fmla="*/ 2147483646 w 23"/>
                <a:gd name="T5" fmla="*/ 2147483646 h 94"/>
                <a:gd name="T6" fmla="*/ 2147483646 w 23"/>
                <a:gd name="T7" fmla="*/ 2147483646 h 94"/>
                <a:gd name="T8" fmla="*/ 2147483646 w 23"/>
                <a:gd name="T9" fmla="*/ 2147483646 h 94"/>
                <a:gd name="T10" fmla="*/ 2147483646 w 23"/>
                <a:gd name="T11" fmla="*/ 2147483646 h 94"/>
                <a:gd name="T12" fmla="*/ 2147483646 w 23"/>
                <a:gd name="T13" fmla="*/ 2147483646 h 94"/>
                <a:gd name="T14" fmla="*/ 2147483646 w 23"/>
                <a:gd name="T15" fmla="*/ 2147483646 h 94"/>
                <a:gd name="T16" fmla="*/ 2147483646 w 23"/>
                <a:gd name="T17" fmla="*/ 2147483646 h 94"/>
                <a:gd name="T18" fmla="*/ 2147483646 w 23"/>
                <a:gd name="T19" fmla="*/ 2147483646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94">
                  <a:moveTo>
                    <a:pt x="5" y="1"/>
                  </a:moveTo>
                  <a:cubicBezTo>
                    <a:pt x="4" y="0"/>
                    <a:pt x="2" y="0"/>
                    <a:pt x="1" y="1"/>
                  </a:cubicBezTo>
                  <a:cubicBezTo>
                    <a:pt x="0" y="2"/>
                    <a:pt x="0" y="3"/>
                    <a:pt x="1" y="4"/>
                  </a:cubicBezTo>
                  <a:cubicBezTo>
                    <a:pt x="12" y="15"/>
                    <a:pt x="18" y="31"/>
                    <a:pt x="18" y="47"/>
                  </a:cubicBezTo>
                  <a:cubicBezTo>
                    <a:pt x="18" y="63"/>
                    <a:pt x="12" y="78"/>
                    <a:pt x="1" y="90"/>
                  </a:cubicBezTo>
                  <a:cubicBezTo>
                    <a:pt x="0" y="91"/>
                    <a:pt x="0" y="92"/>
                    <a:pt x="1" y="93"/>
                  </a:cubicBezTo>
                  <a:cubicBezTo>
                    <a:pt x="2" y="93"/>
                    <a:pt x="2" y="94"/>
                    <a:pt x="3" y="94"/>
                  </a:cubicBezTo>
                  <a:cubicBezTo>
                    <a:pt x="3" y="94"/>
                    <a:pt x="4" y="93"/>
                    <a:pt x="4" y="93"/>
                  </a:cubicBezTo>
                  <a:cubicBezTo>
                    <a:pt x="16" y="81"/>
                    <a:pt x="22" y="64"/>
                    <a:pt x="23" y="47"/>
                  </a:cubicBezTo>
                  <a:cubicBezTo>
                    <a:pt x="23" y="29"/>
                    <a:pt x="16" y="13"/>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BE"/>
            </a:p>
          </p:txBody>
        </p:sp>
        <p:sp>
          <p:nvSpPr>
            <p:cNvPr id="18" name="Freeform 14">
              <a:extLst>
                <a:ext uri="{FF2B5EF4-FFF2-40B4-BE49-F238E27FC236}">
                  <a16:creationId xmlns:a16="http://schemas.microsoft.com/office/drawing/2014/main" id="{381473B6-09F7-437B-9DA1-95F085DB975C}"/>
                </a:ext>
              </a:extLst>
            </p:cNvPr>
            <p:cNvSpPr>
              <a:spLocks/>
            </p:cNvSpPr>
            <p:nvPr/>
          </p:nvSpPr>
          <p:spPr bwMode="auto">
            <a:xfrm>
              <a:off x="7691438" y="2849563"/>
              <a:ext cx="68263" cy="312738"/>
            </a:xfrm>
            <a:custGeom>
              <a:avLst/>
              <a:gdLst>
                <a:gd name="T0" fmla="*/ 2147483646 w 40"/>
                <a:gd name="T1" fmla="*/ 2147483646 h 184"/>
                <a:gd name="T2" fmla="*/ 2147483646 w 40"/>
                <a:gd name="T3" fmla="*/ 0 h 184"/>
                <a:gd name="T4" fmla="*/ 2147483646 w 40"/>
                <a:gd name="T5" fmla="*/ 2147483646 h 184"/>
                <a:gd name="T6" fmla="*/ 2147483646 w 40"/>
                <a:gd name="T7" fmla="*/ 2147483646 h 184"/>
                <a:gd name="T8" fmla="*/ 2147483646 w 40"/>
                <a:gd name="T9" fmla="*/ 2147483646 h 184"/>
                <a:gd name="T10" fmla="*/ 2147483646 w 40"/>
                <a:gd name="T11" fmla="*/ 2147483646 h 184"/>
                <a:gd name="T12" fmla="*/ 2147483646 w 40"/>
                <a:gd name="T13" fmla="*/ 2147483646 h 184"/>
                <a:gd name="T14" fmla="*/ 2147483646 w 40"/>
                <a:gd name="T15" fmla="*/ 2147483646 h 184"/>
                <a:gd name="T16" fmla="*/ 2147483646 w 40"/>
                <a:gd name="T17" fmla="*/ 2147483646 h 184"/>
                <a:gd name="T18" fmla="*/ 2147483646 w 40"/>
                <a:gd name="T19" fmla="*/ 2147483646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184">
                  <a:moveTo>
                    <a:pt x="5" y="1"/>
                  </a:moveTo>
                  <a:cubicBezTo>
                    <a:pt x="4" y="0"/>
                    <a:pt x="3" y="0"/>
                    <a:pt x="2" y="0"/>
                  </a:cubicBezTo>
                  <a:cubicBezTo>
                    <a:pt x="1" y="1"/>
                    <a:pt x="1" y="3"/>
                    <a:pt x="1" y="4"/>
                  </a:cubicBezTo>
                  <a:cubicBezTo>
                    <a:pt x="24" y="27"/>
                    <a:pt x="36" y="58"/>
                    <a:pt x="36" y="92"/>
                  </a:cubicBezTo>
                  <a:cubicBezTo>
                    <a:pt x="35" y="126"/>
                    <a:pt x="23" y="157"/>
                    <a:pt x="1" y="180"/>
                  </a:cubicBezTo>
                  <a:cubicBezTo>
                    <a:pt x="0" y="181"/>
                    <a:pt x="0" y="183"/>
                    <a:pt x="1" y="183"/>
                  </a:cubicBezTo>
                  <a:cubicBezTo>
                    <a:pt x="2" y="184"/>
                    <a:pt x="2" y="184"/>
                    <a:pt x="3" y="184"/>
                  </a:cubicBezTo>
                  <a:cubicBezTo>
                    <a:pt x="3" y="184"/>
                    <a:pt x="4" y="184"/>
                    <a:pt x="4" y="183"/>
                  </a:cubicBezTo>
                  <a:cubicBezTo>
                    <a:pt x="27" y="159"/>
                    <a:pt x="40" y="127"/>
                    <a:pt x="40" y="92"/>
                  </a:cubicBezTo>
                  <a:cubicBezTo>
                    <a:pt x="40" y="57"/>
                    <a:pt x="28" y="25"/>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BE"/>
            </a:p>
          </p:txBody>
        </p:sp>
      </p:grpSp>
      <p:grpSp>
        <p:nvGrpSpPr>
          <p:cNvPr id="19" name="Group 15">
            <a:extLst>
              <a:ext uri="{FF2B5EF4-FFF2-40B4-BE49-F238E27FC236}">
                <a16:creationId xmlns:a16="http://schemas.microsoft.com/office/drawing/2014/main" id="{3E1189C2-5A8C-4930-9F0A-F17AD4E0E51D}"/>
              </a:ext>
            </a:extLst>
          </p:cNvPr>
          <p:cNvGrpSpPr>
            <a:grpSpLocks/>
          </p:cNvGrpSpPr>
          <p:nvPr/>
        </p:nvGrpSpPr>
        <p:grpSpPr bwMode="auto">
          <a:xfrm>
            <a:off x="4770438" y="3208338"/>
            <a:ext cx="795337" cy="595312"/>
            <a:chOff x="8193088" y="2874963"/>
            <a:chExt cx="449263" cy="449263"/>
          </a:xfrm>
        </p:grpSpPr>
        <p:sp>
          <p:nvSpPr>
            <p:cNvPr id="20" name="Freeform 32">
              <a:extLst>
                <a:ext uri="{FF2B5EF4-FFF2-40B4-BE49-F238E27FC236}">
                  <a16:creationId xmlns:a16="http://schemas.microsoft.com/office/drawing/2014/main" id="{BC55E1F4-9B65-4460-B2C9-CDB2E749761E}"/>
                </a:ext>
              </a:extLst>
            </p:cNvPr>
            <p:cNvSpPr>
              <a:spLocks noEditPoints="1"/>
            </p:cNvSpPr>
            <p:nvPr/>
          </p:nvSpPr>
          <p:spPr bwMode="auto">
            <a:xfrm>
              <a:off x="8429625" y="2925763"/>
              <a:ext cx="30163" cy="20638"/>
            </a:xfrm>
            <a:custGeom>
              <a:avLst/>
              <a:gdLst>
                <a:gd name="T0" fmla="*/ 0 w 18"/>
                <a:gd name="T1" fmla="*/ 2147483646 h 12"/>
                <a:gd name="T2" fmla="*/ 2147483646 w 18"/>
                <a:gd name="T3" fmla="*/ 2147483646 h 12"/>
                <a:gd name="T4" fmla="*/ 2147483646 w 18"/>
                <a:gd name="T5" fmla="*/ 2147483646 h 12"/>
                <a:gd name="T6" fmla="*/ 2147483646 w 18"/>
                <a:gd name="T7" fmla="*/ 2147483646 h 12"/>
                <a:gd name="T8" fmla="*/ 2147483646 w 18"/>
                <a:gd name="T9" fmla="*/ 2147483646 h 12"/>
                <a:gd name="T10" fmla="*/ 2147483646 w 18"/>
                <a:gd name="T11" fmla="*/ 0 h 12"/>
                <a:gd name="T12" fmla="*/ 2147483646 w 18"/>
                <a:gd name="T13" fmla="*/ 2147483646 h 12"/>
                <a:gd name="T14" fmla="*/ 0 w 18"/>
                <a:gd name="T15" fmla="*/ 2147483646 h 12"/>
                <a:gd name="T16" fmla="*/ 2147483646 w 18"/>
                <a:gd name="T17" fmla="*/ 2147483646 h 12"/>
                <a:gd name="T18" fmla="*/ 2147483646 w 18"/>
                <a:gd name="T19" fmla="*/ 2147483646 h 12"/>
                <a:gd name="T20" fmla="*/ 2147483646 w 18"/>
                <a:gd name="T21" fmla="*/ 2147483646 h 12"/>
                <a:gd name="T22" fmla="*/ 2147483646 w 18"/>
                <a:gd name="T23" fmla="*/ 2147483646 h 12"/>
                <a:gd name="T24" fmla="*/ 2147483646 w 18"/>
                <a:gd name="T25" fmla="*/ 2147483646 h 12"/>
                <a:gd name="T26" fmla="*/ 2147483646 w 18"/>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2">
                  <a:moveTo>
                    <a:pt x="0" y="8"/>
                  </a:moveTo>
                  <a:cubicBezTo>
                    <a:pt x="2" y="11"/>
                    <a:pt x="8" y="12"/>
                    <a:pt x="11" y="12"/>
                  </a:cubicBezTo>
                  <a:cubicBezTo>
                    <a:pt x="11" y="12"/>
                    <a:pt x="11" y="12"/>
                    <a:pt x="11" y="12"/>
                  </a:cubicBezTo>
                  <a:cubicBezTo>
                    <a:pt x="14" y="12"/>
                    <a:pt x="16" y="11"/>
                    <a:pt x="17" y="10"/>
                  </a:cubicBezTo>
                  <a:cubicBezTo>
                    <a:pt x="18" y="9"/>
                    <a:pt x="18" y="7"/>
                    <a:pt x="18" y="6"/>
                  </a:cubicBezTo>
                  <a:cubicBezTo>
                    <a:pt x="17" y="2"/>
                    <a:pt x="14" y="0"/>
                    <a:pt x="10" y="0"/>
                  </a:cubicBezTo>
                  <a:cubicBezTo>
                    <a:pt x="7" y="0"/>
                    <a:pt x="3" y="2"/>
                    <a:pt x="1" y="4"/>
                  </a:cubicBezTo>
                  <a:cubicBezTo>
                    <a:pt x="0" y="5"/>
                    <a:pt x="0" y="6"/>
                    <a:pt x="0" y="8"/>
                  </a:cubicBezTo>
                  <a:close/>
                  <a:moveTo>
                    <a:pt x="10" y="5"/>
                  </a:moveTo>
                  <a:cubicBezTo>
                    <a:pt x="12" y="5"/>
                    <a:pt x="13" y="6"/>
                    <a:pt x="13" y="7"/>
                  </a:cubicBezTo>
                  <a:cubicBezTo>
                    <a:pt x="13" y="7"/>
                    <a:pt x="12" y="7"/>
                    <a:pt x="11" y="7"/>
                  </a:cubicBezTo>
                  <a:cubicBezTo>
                    <a:pt x="11" y="7"/>
                    <a:pt x="11" y="7"/>
                    <a:pt x="11" y="7"/>
                  </a:cubicBezTo>
                  <a:cubicBezTo>
                    <a:pt x="9" y="7"/>
                    <a:pt x="7" y="7"/>
                    <a:pt x="5" y="6"/>
                  </a:cubicBezTo>
                  <a:cubicBezTo>
                    <a:pt x="7" y="6"/>
                    <a:pt x="8" y="5"/>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BE"/>
            </a:p>
          </p:txBody>
        </p:sp>
        <p:sp>
          <p:nvSpPr>
            <p:cNvPr id="21" name="Freeform 33">
              <a:extLst>
                <a:ext uri="{FF2B5EF4-FFF2-40B4-BE49-F238E27FC236}">
                  <a16:creationId xmlns:a16="http://schemas.microsoft.com/office/drawing/2014/main" id="{F5584B82-B691-426C-8794-042D17DFC33B}"/>
                </a:ext>
              </a:extLst>
            </p:cNvPr>
            <p:cNvSpPr>
              <a:spLocks noEditPoints="1"/>
            </p:cNvSpPr>
            <p:nvPr/>
          </p:nvSpPr>
          <p:spPr bwMode="auto">
            <a:xfrm>
              <a:off x="8193088" y="2874963"/>
              <a:ext cx="449263" cy="449263"/>
            </a:xfrm>
            <a:custGeom>
              <a:avLst/>
              <a:gdLst>
                <a:gd name="T0" fmla="*/ 2147483646 w 265"/>
                <a:gd name="T1" fmla="*/ 2147483646 h 264"/>
                <a:gd name="T2" fmla="*/ 2147483646 w 265"/>
                <a:gd name="T3" fmla="*/ 2147483646 h 264"/>
                <a:gd name="T4" fmla="*/ 2147483646 w 265"/>
                <a:gd name="T5" fmla="*/ 0 h 264"/>
                <a:gd name="T6" fmla="*/ 2147483646 w 265"/>
                <a:gd name="T7" fmla="*/ 2147483646 h 264"/>
                <a:gd name="T8" fmla="*/ 2147483646 w 265"/>
                <a:gd name="T9" fmla="*/ 2147483646 h 264"/>
                <a:gd name="T10" fmla="*/ 2147483646 w 265"/>
                <a:gd name="T11" fmla="*/ 2147483646 h 264"/>
                <a:gd name="T12" fmla="*/ 2147483646 w 265"/>
                <a:gd name="T13" fmla="*/ 2147483646 h 264"/>
                <a:gd name="T14" fmla="*/ 2147483646 w 265"/>
                <a:gd name="T15" fmla="*/ 2147483646 h 264"/>
                <a:gd name="T16" fmla="*/ 2147483646 w 265"/>
                <a:gd name="T17" fmla="*/ 2147483646 h 264"/>
                <a:gd name="T18" fmla="*/ 2147483646 w 265"/>
                <a:gd name="T19" fmla="*/ 2147483646 h 264"/>
                <a:gd name="T20" fmla="*/ 2147483646 w 265"/>
                <a:gd name="T21" fmla="*/ 2147483646 h 264"/>
                <a:gd name="T22" fmla="*/ 2147483646 w 265"/>
                <a:gd name="T23" fmla="*/ 2147483646 h 264"/>
                <a:gd name="T24" fmla="*/ 2147483646 w 265"/>
                <a:gd name="T25" fmla="*/ 2147483646 h 264"/>
                <a:gd name="T26" fmla="*/ 2147483646 w 265"/>
                <a:gd name="T27" fmla="*/ 2147483646 h 264"/>
                <a:gd name="T28" fmla="*/ 2147483646 w 265"/>
                <a:gd name="T29" fmla="*/ 2147483646 h 264"/>
                <a:gd name="T30" fmla="*/ 2147483646 w 265"/>
                <a:gd name="T31" fmla="*/ 2147483646 h 264"/>
                <a:gd name="T32" fmla="*/ 2147483646 w 265"/>
                <a:gd name="T33" fmla="*/ 2147483646 h 264"/>
                <a:gd name="T34" fmla="*/ 2147483646 w 265"/>
                <a:gd name="T35" fmla="*/ 2147483646 h 264"/>
                <a:gd name="T36" fmla="*/ 2147483646 w 265"/>
                <a:gd name="T37" fmla="*/ 2147483646 h 264"/>
                <a:gd name="T38" fmla="*/ 2147483646 w 265"/>
                <a:gd name="T39" fmla="*/ 2147483646 h 264"/>
                <a:gd name="T40" fmla="*/ 2147483646 w 265"/>
                <a:gd name="T41" fmla="*/ 2147483646 h 264"/>
                <a:gd name="T42" fmla="*/ 2147483646 w 265"/>
                <a:gd name="T43" fmla="*/ 2147483646 h 264"/>
                <a:gd name="T44" fmla="*/ 2147483646 w 265"/>
                <a:gd name="T45" fmla="*/ 2147483646 h 264"/>
                <a:gd name="T46" fmla="*/ 2147483646 w 265"/>
                <a:gd name="T47" fmla="*/ 2147483646 h 264"/>
                <a:gd name="T48" fmla="*/ 2147483646 w 265"/>
                <a:gd name="T49" fmla="*/ 2147483646 h 264"/>
                <a:gd name="T50" fmla="*/ 2147483646 w 265"/>
                <a:gd name="T51" fmla="*/ 2147483646 h 264"/>
                <a:gd name="T52" fmla="*/ 2147483646 w 265"/>
                <a:gd name="T53" fmla="*/ 2147483646 h 264"/>
                <a:gd name="T54" fmla="*/ 2147483646 w 265"/>
                <a:gd name="T55" fmla="*/ 2147483646 h 264"/>
                <a:gd name="T56" fmla="*/ 2147483646 w 265"/>
                <a:gd name="T57" fmla="*/ 2147483646 h 264"/>
                <a:gd name="T58" fmla="*/ 2147483646 w 265"/>
                <a:gd name="T59" fmla="*/ 2147483646 h 264"/>
                <a:gd name="T60" fmla="*/ 2147483646 w 265"/>
                <a:gd name="T61" fmla="*/ 2147483646 h 264"/>
                <a:gd name="T62" fmla="*/ 2147483646 w 265"/>
                <a:gd name="T63" fmla="*/ 2147483646 h 264"/>
                <a:gd name="T64" fmla="*/ 2147483646 w 265"/>
                <a:gd name="T65" fmla="*/ 2147483646 h 264"/>
                <a:gd name="T66" fmla="*/ 2147483646 w 265"/>
                <a:gd name="T67" fmla="*/ 2147483646 h 264"/>
                <a:gd name="T68" fmla="*/ 2147483646 w 265"/>
                <a:gd name="T69" fmla="*/ 2147483646 h 264"/>
                <a:gd name="T70" fmla="*/ 2147483646 w 265"/>
                <a:gd name="T71" fmla="*/ 2147483646 h 264"/>
                <a:gd name="T72" fmla="*/ 2147483646 w 265"/>
                <a:gd name="T73" fmla="*/ 2147483646 h 264"/>
                <a:gd name="T74" fmla="*/ 2147483646 w 265"/>
                <a:gd name="T75" fmla="*/ 2147483646 h 264"/>
                <a:gd name="T76" fmla="*/ 2147483646 w 265"/>
                <a:gd name="T77" fmla="*/ 2147483646 h 264"/>
                <a:gd name="T78" fmla="*/ 2147483646 w 265"/>
                <a:gd name="T79" fmla="*/ 2147483646 h 264"/>
                <a:gd name="T80" fmla="*/ 2147483646 w 265"/>
                <a:gd name="T81" fmla="*/ 2147483646 h 264"/>
                <a:gd name="T82" fmla="*/ 2147483646 w 265"/>
                <a:gd name="T83" fmla="*/ 2147483646 h 264"/>
                <a:gd name="T84" fmla="*/ 2147483646 w 265"/>
                <a:gd name="T85" fmla="*/ 2147483646 h 264"/>
                <a:gd name="T86" fmla="*/ 2147483646 w 265"/>
                <a:gd name="T87" fmla="*/ 2147483646 h 264"/>
                <a:gd name="T88" fmla="*/ 2147483646 w 265"/>
                <a:gd name="T89" fmla="*/ 2147483646 h 264"/>
                <a:gd name="T90" fmla="*/ 2147483646 w 265"/>
                <a:gd name="T91" fmla="*/ 2147483646 h 264"/>
                <a:gd name="T92" fmla="*/ 2147483646 w 265"/>
                <a:gd name="T93" fmla="*/ 2147483646 h 264"/>
                <a:gd name="T94" fmla="*/ 2147483646 w 265"/>
                <a:gd name="T95" fmla="*/ 2147483646 h 264"/>
                <a:gd name="T96" fmla="*/ 2147483646 w 265"/>
                <a:gd name="T97" fmla="*/ 2147483646 h 264"/>
                <a:gd name="T98" fmla="*/ 2147483646 w 265"/>
                <a:gd name="T99" fmla="*/ 2147483646 h 264"/>
                <a:gd name="T100" fmla="*/ 2147483646 w 265"/>
                <a:gd name="T101" fmla="*/ 2147483646 h 264"/>
                <a:gd name="T102" fmla="*/ 2147483646 w 265"/>
                <a:gd name="T103" fmla="*/ 2147483646 h 264"/>
                <a:gd name="T104" fmla="*/ 2147483646 w 265"/>
                <a:gd name="T105" fmla="*/ 2147483646 h 264"/>
                <a:gd name="T106" fmla="*/ 2147483646 w 265"/>
                <a:gd name="T107" fmla="*/ 2147483646 h 264"/>
                <a:gd name="T108" fmla="*/ 2147483646 w 265"/>
                <a:gd name="T109" fmla="*/ 2147483646 h 264"/>
                <a:gd name="T110" fmla="*/ 2147483646 w 265"/>
                <a:gd name="T111" fmla="*/ 2147483646 h 264"/>
                <a:gd name="T112" fmla="*/ 2147483646 w 265"/>
                <a:gd name="T113" fmla="*/ 2147483646 h 264"/>
                <a:gd name="T114" fmla="*/ 2147483646 w 265"/>
                <a:gd name="T115" fmla="*/ 2147483646 h 2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5" h="264">
                  <a:moveTo>
                    <a:pt x="257" y="176"/>
                  </a:moveTo>
                  <a:cubicBezTo>
                    <a:pt x="262" y="162"/>
                    <a:pt x="265" y="147"/>
                    <a:pt x="265" y="132"/>
                  </a:cubicBezTo>
                  <a:cubicBezTo>
                    <a:pt x="265" y="124"/>
                    <a:pt x="264" y="115"/>
                    <a:pt x="262" y="107"/>
                  </a:cubicBezTo>
                  <a:cubicBezTo>
                    <a:pt x="262" y="107"/>
                    <a:pt x="262" y="107"/>
                    <a:pt x="262" y="107"/>
                  </a:cubicBezTo>
                  <a:cubicBezTo>
                    <a:pt x="262" y="107"/>
                    <a:pt x="262" y="107"/>
                    <a:pt x="262" y="107"/>
                  </a:cubicBezTo>
                  <a:cubicBezTo>
                    <a:pt x="262" y="105"/>
                    <a:pt x="261" y="103"/>
                    <a:pt x="261" y="102"/>
                  </a:cubicBezTo>
                  <a:cubicBezTo>
                    <a:pt x="261" y="101"/>
                    <a:pt x="261" y="101"/>
                    <a:pt x="261" y="100"/>
                  </a:cubicBezTo>
                  <a:cubicBezTo>
                    <a:pt x="260" y="99"/>
                    <a:pt x="260" y="97"/>
                    <a:pt x="260" y="96"/>
                  </a:cubicBezTo>
                  <a:cubicBezTo>
                    <a:pt x="259" y="95"/>
                    <a:pt x="259" y="94"/>
                    <a:pt x="259" y="94"/>
                  </a:cubicBezTo>
                  <a:cubicBezTo>
                    <a:pt x="259" y="93"/>
                    <a:pt x="258" y="92"/>
                    <a:pt x="258" y="91"/>
                  </a:cubicBezTo>
                  <a:cubicBezTo>
                    <a:pt x="258" y="90"/>
                    <a:pt x="257" y="88"/>
                    <a:pt x="257" y="87"/>
                  </a:cubicBezTo>
                  <a:cubicBezTo>
                    <a:pt x="257" y="87"/>
                    <a:pt x="257" y="86"/>
                    <a:pt x="256" y="86"/>
                  </a:cubicBezTo>
                  <a:cubicBezTo>
                    <a:pt x="248" y="62"/>
                    <a:pt x="232" y="41"/>
                    <a:pt x="211" y="26"/>
                  </a:cubicBezTo>
                  <a:cubicBezTo>
                    <a:pt x="211" y="26"/>
                    <a:pt x="210" y="25"/>
                    <a:pt x="210" y="25"/>
                  </a:cubicBezTo>
                  <a:cubicBezTo>
                    <a:pt x="193" y="13"/>
                    <a:pt x="173" y="4"/>
                    <a:pt x="151" y="1"/>
                  </a:cubicBezTo>
                  <a:cubicBezTo>
                    <a:pt x="151" y="1"/>
                    <a:pt x="151" y="1"/>
                    <a:pt x="151" y="1"/>
                  </a:cubicBezTo>
                  <a:cubicBezTo>
                    <a:pt x="150" y="1"/>
                    <a:pt x="150" y="1"/>
                    <a:pt x="150" y="1"/>
                  </a:cubicBezTo>
                  <a:cubicBezTo>
                    <a:pt x="148" y="1"/>
                    <a:pt x="145" y="1"/>
                    <a:pt x="142" y="0"/>
                  </a:cubicBezTo>
                  <a:cubicBezTo>
                    <a:pt x="142" y="0"/>
                    <a:pt x="141" y="0"/>
                    <a:pt x="141" y="0"/>
                  </a:cubicBezTo>
                  <a:cubicBezTo>
                    <a:pt x="140" y="0"/>
                    <a:pt x="139" y="0"/>
                    <a:pt x="138" y="0"/>
                  </a:cubicBezTo>
                  <a:cubicBezTo>
                    <a:pt x="137" y="0"/>
                    <a:pt x="137" y="0"/>
                    <a:pt x="137" y="0"/>
                  </a:cubicBezTo>
                  <a:cubicBezTo>
                    <a:pt x="135" y="0"/>
                    <a:pt x="134" y="0"/>
                    <a:pt x="133" y="0"/>
                  </a:cubicBezTo>
                  <a:cubicBezTo>
                    <a:pt x="132" y="0"/>
                    <a:pt x="130" y="0"/>
                    <a:pt x="129" y="0"/>
                  </a:cubicBezTo>
                  <a:cubicBezTo>
                    <a:pt x="129" y="0"/>
                    <a:pt x="128" y="0"/>
                    <a:pt x="127" y="0"/>
                  </a:cubicBezTo>
                  <a:cubicBezTo>
                    <a:pt x="127" y="0"/>
                    <a:pt x="126" y="0"/>
                    <a:pt x="126" y="0"/>
                  </a:cubicBezTo>
                  <a:cubicBezTo>
                    <a:pt x="125" y="0"/>
                    <a:pt x="124" y="0"/>
                    <a:pt x="123" y="0"/>
                  </a:cubicBezTo>
                  <a:cubicBezTo>
                    <a:pt x="123" y="0"/>
                    <a:pt x="123" y="0"/>
                    <a:pt x="122" y="1"/>
                  </a:cubicBezTo>
                  <a:cubicBezTo>
                    <a:pt x="121" y="1"/>
                    <a:pt x="120" y="1"/>
                    <a:pt x="119" y="1"/>
                  </a:cubicBezTo>
                  <a:cubicBezTo>
                    <a:pt x="119" y="1"/>
                    <a:pt x="119" y="1"/>
                    <a:pt x="119" y="1"/>
                  </a:cubicBezTo>
                  <a:cubicBezTo>
                    <a:pt x="104" y="2"/>
                    <a:pt x="89" y="7"/>
                    <a:pt x="75" y="14"/>
                  </a:cubicBezTo>
                  <a:cubicBezTo>
                    <a:pt x="75" y="14"/>
                    <a:pt x="74" y="14"/>
                    <a:pt x="74" y="14"/>
                  </a:cubicBezTo>
                  <a:cubicBezTo>
                    <a:pt x="69" y="16"/>
                    <a:pt x="64" y="19"/>
                    <a:pt x="59" y="23"/>
                  </a:cubicBezTo>
                  <a:cubicBezTo>
                    <a:pt x="59" y="23"/>
                    <a:pt x="59" y="23"/>
                    <a:pt x="58" y="23"/>
                  </a:cubicBezTo>
                  <a:cubicBezTo>
                    <a:pt x="37" y="38"/>
                    <a:pt x="20" y="59"/>
                    <a:pt x="10" y="84"/>
                  </a:cubicBezTo>
                  <a:cubicBezTo>
                    <a:pt x="10" y="84"/>
                    <a:pt x="10" y="84"/>
                    <a:pt x="10" y="84"/>
                  </a:cubicBezTo>
                  <a:cubicBezTo>
                    <a:pt x="9" y="86"/>
                    <a:pt x="9" y="87"/>
                    <a:pt x="8" y="89"/>
                  </a:cubicBezTo>
                  <a:cubicBezTo>
                    <a:pt x="8" y="90"/>
                    <a:pt x="8" y="90"/>
                    <a:pt x="7" y="91"/>
                  </a:cubicBezTo>
                  <a:cubicBezTo>
                    <a:pt x="7" y="92"/>
                    <a:pt x="7" y="93"/>
                    <a:pt x="6" y="94"/>
                  </a:cubicBezTo>
                  <a:cubicBezTo>
                    <a:pt x="6" y="95"/>
                    <a:pt x="6" y="96"/>
                    <a:pt x="5" y="97"/>
                  </a:cubicBezTo>
                  <a:cubicBezTo>
                    <a:pt x="5" y="98"/>
                    <a:pt x="5" y="98"/>
                    <a:pt x="5" y="99"/>
                  </a:cubicBezTo>
                  <a:cubicBezTo>
                    <a:pt x="5" y="99"/>
                    <a:pt x="5" y="99"/>
                    <a:pt x="5" y="99"/>
                  </a:cubicBezTo>
                  <a:cubicBezTo>
                    <a:pt x="2" y="109"/>
                    <a:pt x="1" y="120"/>
                    <a:pt x="1" y="131"/>
                  </a:cubicBezTo>
                  <a:cubicBezTo>
                    <a:pt x="1" y="131"/>
                    <a:pt x="0" y="131"/>
                    <a:pt x="0" y="132"/>
                  </a:cubicBezTo>
                  <a:cubicBezTo>
                    <a:pt x="0" y="132"/>
                    <a:pt x="1" y="133"/>
                    <a:pt x="1" y="133"/>
                  </a:cubicBezTo>
                  <a:cubicBezTo>
                    <a:pt x="1" y="148"/>
                    <a:pt x="4" y="162"/>
                    <a:pt x="8" y="175"/>
                  </a:cubicBezTo>
                  <a:cubicBezTo>
                    <a:pt x="8" y="175"/>
                    <a:pt x="8" y="175"/>
                    <a:pt x="8" y="175"/>
                  </a:cubicBezTo>
                  <a:cubicBezTo>
                    <a:pt x="8" y="176"/>
                    <a:pt x="8" y="176"/>
                    <a:pt x="9" y="177"/>
                  </a:cubicBezTo>
                  <a:cubicBezTo>
                    <a:pt x="14" y="192"/>
                    <a:pt x="23" y="206"/>
                    <a:pt x="33" y="218"/>
                  </a:cubicBezTo>
                  <a:cubicBezTo>
                    <a:pt x="33" y="218"/>
                    <a:pt x="33" y="218"/>
                    <a:pt x="33" y="218"/>
                  </a:cubicBezTo>
                  <a:cubicBezTo>
                    <a:pt x="33" y="220"/>
                    <a:pt x="34" y="221"/>
                    <a:pt x="35" y="221"/>
                  </a:cubicBezTo>
                  <a:cubicBezTo>
                    <a:pt x="59" y="247"/>
                    <a:pt x="94" y="264"/>
                    <a:pt x="133" y="264"/>
                  </a:cubicBezTo>
                  <a:cubicBezTo>
                    <a:pt x="190" y="264"/>
                    <a:pt x="239" y="227"/>
                    <a:pt x="257" y="176"/>
                  </a:cubicBezTo>
                  <a:cubicBezTo>
                    <a:pt x="257" y="176"/>
                    <a:pt x="257" y="176"/>
                    <a:pt x="257" y="176"/>
                  </a:cubicBezTo>
                  <a:close/>
                  <a:moveTo>
                    <a:pt x="228" y="216"/>
                  </a:moveTo>
                  <a:cubicBezTo>
                    <a:pt x="185" y="216"/>
                    <a:pt x="185" y="216"/>
                    <a:pt x="185" y="216"/>
                  </a:cubicBezTo>
                  <a:cubicBezTo>
                    <a:pt x="185" y="214"/>
                    <a:pt x="186" y="212"/>
                    <a:pt x="187" y="211"/>
                  </a:cubicBezTo>
                  <a:cubicBezTo>
                    <a:pt x="187" y="211"/>
                    <a:pt x="188" y="212"/>
                    <a:pt x="188" y="213"/>
                  </a:cubicBezTo>
                  <a:cubicBezTo>
                    <a:pt x="190" y="215"/>
                    <a:pt x="193" y="216"/>
                    <a:pt x="196" y="216"/>
                  </a:cubicBezTo>
                  <a:cubicBezTo>
                    <a:pt x="196" y="216"/>
                    <a:pt x="196" y="216"/>
                    <a:pt x="196" y="216"/>
                  </a:cubicBezTo>
                  <a:cubicBezTo>
                    <a:pt x="198" y="216"/>
                    <a:pt x="200" y="215"/>
                    <a:pt x="203" y="215"/>
                  </a:cubicBezTo>
                  <a:cubicBezTo>
                    <a:pt x="221" y="210"/>
                    <a:pt x="227" y="193"/>
                    <a:pt x="230" y="178"/>
                  </a:cubicBezTo>
                  <a:cubicBezTo>
                    <a:pt x="232" y="178"/>
                    <a:pt x="232" y="178"/>
                    <a:pt x="232" y="178"/>
                  </a:cubicBezTo>
                  <a:cubicBezTo>
                    <a:pt x="230" y="182"/>
                    <a:pt x="228" y="188"/>
                    <a:pt x="228" y="188"/>
                  </a:cubicBezTo>
                  <a:cubicBezTo>
                    <a:pt x="227" y="194"/>
                    <a:pt x="227" y="198"/>
                    <a:pt x="230" y="199"/>
                  </a:cubicBezTo>
                  <a:cubicBezTo>
                    <a:pt x="231" y="200"/>
                    <a:pt x="231" y="200"/>
                    <a:pt x="232" y="200"/>
                  </a:cubicBezTo>
                  <a:cubicBezTo>
                    <a:pt x="232" y="200"/>
                    <a:pt x="232" y="200"/>
                    <a:pt x="232" y="200"/>
                  </a:cubicBezTo>
                  <a:cubicBezTo>
                    <a:pt x="238" y="200"/>
                    <a:pt x="241" y="187"/>
                    <a:pt x="242" y="181"/>
                  </a:cubicBezTo>
                  <a:cubicBezTo>
                    <a:pt x="242" y="180"/>
                    <a:pt x="242" y="179"/>
                    <a:pt x="242" y="178"/>
                  </a:cubicBezTo>
                  <a:cubicBezTo>
                    <a:pt x="252" y="178"/>
                    <a:pt x="252" y="178"/>
                    <a:pt x="252" y="178"/>
                  </a:cubicBezTo>
                  <a:cubicBezTo>
                    <a:pt x="246" y="192"/>
                    <a:pt x="238" y="205"/>
                    <a:pt x="228" y="216"/>
                  </a:cubicBezTo>
                  <a:close/>
                  <a:moveTo>
                    <a:pt x="82" y="237"/>
                  </a:moveTo>
                  <a:cubicBezTo>
                    <a:pt x="83" y="239"/>
                    <a:pt x="83" y="240"/>
                    <a:pt x="83" y="240"/>
                  </a:cubicBezTo>
                  <a:cubicBezTo>
                    <a:pt x="83" y="240"/>
                    <a:pt x="83" y="240"/>
                    <a:pt x="82" y="240"/>
                  </a:cubicBezTo>
                  <a:cubicBezTo>
                    <a:pt x="81" y="240"/>
                    <a:pt x="79" y="240"/>
                    <a:pt x="78" y="238"/>
                  </a:cubicBezTo>
                  <a:cubicBezTo>
                    <a:pt x="75" y="235"/>
                    <a:pt x="74" y="228"/>
                    <a:pt x="74" y="221"/>
                  </a:cubicBezTo>
                  <a:cubicBezTo>
                    <a:pt x="82" y="221"/>
                    <a:pt x="82" y="221"/>
                    <a:pt x="82" y="221"/>
                  </a:cubicBezTo>
                  <a:cubicBezTo>
                    <a:pt x="79" y="226"/>
                    <a:pt x="78" y="231"/>
                    <a:pt x="82" y="237"/>
                  </a:cubicBezTo>
                  <a:close/>
                  <a:moveTo>
                    <a:pt x="14" y="178"/>
                  </a:moveTo>
                  <a:cubicBezTo>
                    <a:pt x="53" y="178"/>
                    <a:pt x="53" y="178"/>
                    <a:pt x="53" y="178"/>
                  </a:cubicBezTo>
                  <a:cubicBezTo>
                    <a:pt x="56" y="181"/>
                    <a:pt x="59" y="184"/>
                    <a:pt x="62" y="186"/>
                  </a:cubicBezTo>
                  <a:cubicBezTo>
                    <a:pt x="64" y="188"/>
                    <a:pt x="66" y="190"/>
                    <a:pt x="67" y="191"/>
                  </a:cubicBezTo>
                  <a:cubicBezTo>
                    <a:pt x="69" y="194"/>
                    <a:pt x="69" y="203"/>
                    <a:pt x="69" y="211"/>
                  </a:cubicBezTo>
                  <a:cubicBezTo>
                    <a:pt x="69" y="213"/>
                    <a:pt x="69" y="214"/>
                    <a:pt x="69" y="216"/>
                  </a:cubicBezTo>
                  <a:cubicBezTo>
                    <a:pt x="37" y="216"/>
                    <a:pt x="37" y="216"/>
                    <a:pt x="37" y="216"/>
                  </a:cubicBezTo>
                  <a:cubicBezTo>
                    <a:pt x="27" y="205"/>
                    <a:pt x="19" y="192"/>
                    <a:pt x="14" y="178"/>
                  </a:cubicBezTo>
                  <a:close/>
                  <a:moveTo>
                    <a:pt x="8" y="106"/>
                  </a:moveTo>
                  <a:cubicBezTo>
                    <a:pt x="10" y="111"/>
                    <a:pt x="11" y="114"/>
                    <a:pt x="12" y="117"/>
                  </a:cubicBezTo>
                  <a:cubicBezTo>
                    <a:pt x="13" y="122"/>
                    <a:pt x="19" y="126"/>
                    <a:pt x="25" y="130"/>
                  </a:cubicBezTo>
                  <a:cubicBezTo>
                    <a:pt x="6" y="130"/>
                    <a:pt x="6" y="130"/>
                    <a:pt x="6" y="130"/>
                  </a:cubicBezTo>
                  <a:cubicBezTo>
                    <a:pt x="6" y="122"/>
                    <a:pt x="7" y="114"/>
                    <a:pt x="8" y="106"/>
                  </a:cubicBezTo>
                  <a:close/>
                  <a:moveTo>
                    <a:pt x="33" y="134"/>
                  </a:moveTo>
                  <a:cubicBezTo>
                    <a:pt x="37" y="137"/>
                    <a:pt x="40" y="140"/>
                    <a:pt x="40" y="142"/>
                  </a:cubicBezTo>
                  <a:cubicBezTo>
                    <a:pt x="40" y="148"/>
                    <a:pt x="46" y="148"/>
                    <a:pt x="48" y="148"/>
                  </a:cubicBezTo>
                  <a:cubicBezTo>
                    <a:pt x="49" y="148"/>
                    <a:pt x="50" y="148"/>
                    <a:pt x="51" y="148"/>
                  </a:cubicBezTo>
                  <a:cubicBezTo>
                    <a:pt x="51" y="148"/>
                    <a:pt x="51" y="149"/>
                    <a:pt x="50" y="150"/>
                  </a:cubicBezTo>
                  <a:cubicBezTo>
                    <a:pt x="47" y="160"/>
                    <a:pt x="48" y="167"/>
                    <a:pt x="50" y="173"/>
                  </a:cubicBezTo>
                  <a:cubicBezTo>
                    <a:pt x="12" y="173"/>
                    <a:pt x="12" y="173"/>
                    <a:pt x="12" y="173"/>
                  </a:cubicBezTo>
                  <a:cubicBezTo>
                    <a:pt x="8" y="161"/>
                    <a:pt x="6" y="148"/>
                    <a:pt x="6" y="134"/>
                  </a:cubicBezTo>
                  <a:lnTo>
                    <a:pt x="33" y="134"/>
                  </a:lnTo>
                  <a:close/>
                  <a:moveTo>
                    <a:pt x="74" y="211"/>
                  </a:moveTo>
                  <a:cubicBezTo>
                    <a:pt x="74" y="201"/>
                    <a:pt x="74" y="192"/>
                    <a:pt x="70" y="188"/>
                  </a:cubicBezTo>
                  <a:cubicBezTo>
                    <a:pt x="69" y="186"/>
                    <a:pt x="67" y="185"/>
                    <a:pt x="65" y="183"/>
                  </a:cubicBezTo>
                  <a:cubicBezTo>
                    <a:pt x="57" y="176"/>
                    <a:pt x="49" y="169"/>
                    <a:pt x="55" y="151"/>
                  </a:cubicBezTo>
                  <a:cubicBezTo>
                    <a:pt x="55" y="150"/>
                    <a:pt x="56" y="147"/>
                    <a:pt x="54" y="145"/>
                  </a:cubicBezTo>
                  <a:cubicBezTo>
                    <a:pt x="53" y="143"/>
                    <a:pt x="50" y="143"/>
                    <a:pt x="48" y="143"/>
                  </a:cubicBezTo>
                  <a:cubicBezTo>
                    <a:pt x="45" y="143"/>
                    <a:pt x="45" y="143"/>
                    <a:pt x="45" y="142"/>
                  </a:cubicBezTo>
                  <a:cubicBezTo>
                    <a:pt x="45" y="137"/>
                    <a:pt x="40" y="134"/>
                    <a:pt x="35" y="130"/>
                  </a:cubicBezTo>
                  <a:cubicBezTo>
                    <a:pt x="35" y="130"/>
                    <a:pt x="35" y="130"/>
                    <a:pt x="35" y="130"/>
                  </a:cubicBezTo>
                  <a:cubicBezTo>
                    <a:pt x="33" y="129"/>
                    <a:pt x="32" y="128"/>
                    <a:pt x="30" y="127"/>
                  </a:cubicBezTo>
                  <a:cubicBezTo>
                    <a:pt x="24" y="124"/>
                    <a:pt x="17" y="119"/>
                    <a:pt x="17" y="116"/>
                  </a:cubicBezTo>
                  <a:cubicBezTo>
                    <a:pt x="16" y="112"/>
                    <a:pt x="14" y="106"/>
                    <a:pt x="10" y="99"/>
                  </a:cubicBezTo>
                  <a:cubicBezTo>
                    <a:pt x="10" y="99"/>
                    <a:pt x="10" y="98"/>
                    <a:pt x="10" y="98"/>
                  </a:cubicBezTo>
                  <a:cubicBezTo>
                    <a:pt x="10" y="97"/>
                    <a:pt x="11" y="96"/>
                    <a:pt x="11" y="95"/>
                  </a:cubicBezTo>
                  <a:cubicBezTo>
                    <a:pt x="11" y="94"/>
                    <a:pt x="12" y="93"/>
                    <a:pt x="12" y="92"/>
                  </a:cubicBezTo>
                  <a:cubicBezTo>
                    <a:pt x="12" y="91"/>
                    <a:pt x="12" y="91"/>
                    <a:pt x="13" y="90"/>
                  </a:cubicBezTo>
                  <a:cubicBezTo>
                    <a:pt x="13" y="89"/>
                    <a:pt x="14" y="87"/>
                    <a:pt x="14" y="86"/>
                  </a:cubicBezTo>
                  <a:cubicBezTo>
                    <a:pt x="14" y="86"/>
                    <a:pt x="14" y="85"/>
                    <a:pt x="14" y="85"/>
                  </a:cubicBezTo>
                  <a:cubicBezTo>
                    <a:pt x="24" y="62"/>
                    <a:pt x="40" y="42"/>
                    <a:pt x="60" y="28"/>
                  </a:cubicBezTo>
                  <a:cubicBezTo>
                    <a:pt x="70" y="36"/>
                    <a:pt x="77" y="42"/>
                    <a:pt x="82" y="48"/>
                  </a:cubicBezTo>
                  <a:cubicBezTo>
                    <a:pt x="82" y="48"/>
                    <a:pt x="82" y="48"/>
                    <a:pt x="83" y="48"/>
                  </a:cubicBezTo>
                  <a:cubicBezTo>
                    <a:pt x="91" y="56"/>
                    <a:pt x="94" y="61"/>
                    <a:pt x="93" y="64"/>
                  </a:cubicBezTo>
                  <a:cubicBezTo>
                    <a:pt x="93" y="64"/>
                    <a:pt x="92" y="65"/>
                    <a:pt x="91" y="65"/>
                  </a:cubicBezTo>
                  <a:cubicBezTo>
                    <a:pt x="71" y="69"/>
                    <a:pt x="58" y="77"/>
                    <a:pt x="53" y="88"/>
                  </a:cubicBezTo>
                  <a:cubicBezTo>
                    <a:pt x="50" y="93"/>
                    <a:pt x="51" y="99"/>
                    <a:pt x="52" y="103"/>
                  </a:cubicBezTo>
                  <a:cubicBezTo>
                    <a:pt x="52" y="104"/>
                    <a:pt x="52" y="106"/>
                    <a:pt x="52" y="106"/>
                  </a:cubicBezTo>
                  <a:cubicBezTo>
                    <a:pt x="51" y="106"/>
                    <a:pt x="51" y="106"/>
                    <a:pt x="50" y="104"/>
                  </a:cubicBezTo>
                  <a:cubicBezTo>
                    <a:pt x="50" y="100"/>
                    <a:pt x="48" y="94"/>
                    <a:pt x="39" y="94"/>
                  </a:cubicBezTo>
                  <a:cubicBezTo>
                    <a:pt x="28" y="94"/>
                    <a:pt x="24" y="103"/>
                    <a:pt x="24" y="112"/>
                  </a:cubicBezTo>
                  <a:cubicBezTo>
                    <a:pt x="24" y="115"/>
                    <a:pt x="25" y="118"/>
                    <a:pt x="28" y="120"/>
                  </a:cubicBezTo>
                  <a:cubicBezTo>
                    <a:pt x="31" y="123"/>
                    <a:pt x="35" y="125"/>
                    <a:pt x="39" y="125"/>
                  </a:cubicBezTo>
                  <a:cubicBezTo>
                    <a:pt x="42" y="125"/>
                    <a:pt x="43" y="128"/>
                    <a:pt x="44" y="133"/>
                  </a:cubicBezTo>
                  <a:cubicBezTo>
                    <a:pt x="45" y="137"/>
                    <a:pt x="46" y="141"/>
                    <a:pt x="50" y="141"/>
                  </a:cubicBezTo>
                  <a:cubicBezTo>
                    <a:pt x="52" y="141"/>
                    <a:pt x="54" y="141"/>
                    <a:pt x="56" y="140"/>
                  </a:cubicBezTo>
                  <a:cubicBezTo>
                    <a:pt x="60" y="139"/>
                    <a:pt x="64" y="138"/>
                    <a:pt x="69" y="138"/>
                  </a:cubicBezTo>
                  <a:cubicBezTo>
                    <a:pt x="73" y="138"/>
                    <a:pt x="77" y="139"/>
                    <a:pt x="80" y="141"/>
                  </a:cubicBezTo>
                  <a:cubicBezTo>
                    <a:pt x="97" y="148"/>
                    <a:pt x="124" y="165"/>
                    <a:pt x="117" y="180"/>
                  </a:cubicBezTo>
                  <a:cubicBezTo>
                    <a:pt x="114" y="186"/>
                    <a:pt x="107" y="194"/>
                    <a:pt x="100" y="201"/>
                  </a:cubicBezTo>
                  <a:cubicBezTo>
                    <a:pt x="94" y="206"/>
                    <a:pt x="89" y="211"/>
                    <a:pt x="85" y="216"/>
                  </a:cubicBezTo>
                  <a:cubicBezTo>
                    <a:pt x="74" y="216"/>
                    <a:pt x="74" y="216"/>
                    <a:pt x="74" y="216"/>
                  </a:cubicBezTo>
                  <a:cubicBezTo>
                    <a:pt x="74" y="214"/>
                    <a:pt x="74" y="213"/>
                    <a:pt x="74" y="211"/>
                  </a:cubicBezTo>
                  <a:close/>
                  <a:moveTo>
                    <a:pt x="76" y="18"/>
                  </a:moveTo>
                  <a:cubicBezTo>
                    <a:pt x="87" y="23"/>
                    <a:pt x="88" y="25"/>
                    <a:pt x="88" y="25"/>
                  </a:cubicBezTo>
                  <a:cubicBezTo>
                    <a:pt x="88" y="27"/>
                    <a:pt x="88" y="29"/>
                    <a:pt x="89" y="31"/>
                  </a:cubicBezTo>
                  <a:cubicBezTo>
                    <a:pt x="87" y="35"/>
                    <a:pt x="85" y="38"/>
                    <a:pt x="83" y="42"/>
                  </a:cubicBezTo>
                  <a:cubicBezTo>
                    <a:pt x="78" y="37"/>
                    <a:pt x="72" y="31"/>
                    <a:pt x="64" y="25"/>
                  </a:cubicBezTo>
                  <a:cubicBezTo>
                    <a:pt x="68" y="23"/>
                    <a:pt x="72" y="20"/>
                    <a:pt x="76" y="18"/>
                  </a:cubicBezTo>
                  <a:close/>
                  <a:moveTo>
                    <a:pt x="133" y="5"/>
                  </a:moveTo>
                  <a:cubicBezTo>
                    <a:pt x="134" y="5"/>
                    <a:pt x="135" y="5"/>
                    <a:pt x="136" y="5"/>
                  </a:cubicBezTo>
                  <a:cubicBezTo>
                    <a:pt x="137" y="5"/>
                    <a:pt x="137" y="5"/>
                    <a:pt x="137" y="5"/>
                  </a:cubicBezTo>
                  <a:cubicBezTo>
                    <a:pt x="138" y="5"/>
                    <a:pt x="139" y="5"/>
                    <a:pt x="140" y="5"/>
                  </a:cubicBezTo>
                  <a:cubicBezTo>
                    <a:pt x="140" y="5"/>
                    <a:pt x="141" y="5"/>
                    <a:pt x="141" y="5"/>
                  </a:cubicBezTo>
                  <a:cubicBezTo>
                    <a:pt x="142" y="5"/>
                    <a:pt x="143" y="5"/>
                    <a:pt x="144" y="5"/>
                  </a:cubicBezTo>
                  <a:cubicBezTo>
                    <a:pt x="144" y="5"/>
                    <a:pt x="144" y="5"/>
                    <a:pt x="145" y="5"/>
                  </a:cubicBezTo>
                  <a:cubicBezTo>
                    <a:pt x="146" y="5"/>
                    <a:pt x="147" y="6"/>
                    <a:pt x="148" y="6"/>
                  </a:cubicBezTo>
                  <a:cubicBezTo>
                    <a:pt x="148" y="6"/>
                    <a:pt x="148" y="6"/>
                    <a:pt x="148" y="6"/>
                  </a:cubicBezTo>
                  <a:cubicBezTo>
                    <a:pt x="148" y="6"/>
                    <a:pt x="148" y="7"/>
                    <a:pt x="148" y="7"/>
                  </a:cubicBezTo>
                  <a:cubicBezTo>
                    <a:pt x="148" y="7"/>
                    <a:pt x="148" y="7"/>
                    <a:pt x="148" y="7"/>
                  </a:cubicBezTo>
                  <a:cubicBezTo>
                    <a:pt x="148" y="8"/>
                    <a:pt x="148" y="9"/>
                    <a:pt x="147" y="9"/>
                  </a:cubicBezTo>
                  <a:cubicBezTo>
                    <a:pt x="144" y="10"/>
                    <a:pt x="138" y="13"/>
                    <a:pt x="138" y="24"/>
                  </a:cubicBezTo>
                  <a:cubicBezTo>
                    <a:pt x="137" y="28"/>
                    <a:pt x="133" y="29"/>
                    <a:pt x="126" y="30"/>
                  </a:cubicBezTo>
                  <a:cubicBezTo>
                    <a:pt x="124" y="31"/>
                    <a:pt x="122" y="31"/>
                    <a:pt x="120" y="32"/>
                  </a:cubicBezTo>
                  <a:cubicBezTo>
                    <a:pt x="115" y="33"/>
                    <a:pt x="114" y="36"/>
                    <a:pt x="112" y="38"/>
                  </a:cubicBezTo>
                  <a:cubicBezTo>
                    <a:pt x="111" y="41"/>
                    <a:pt x="110" y="42"/>
                    <a:pt x="107" y="42"/>
                  </a:cubicBezTo>
                  <a:cubicBezTo>
                    <a:pt x="106" y="42"/>
                    <a:pt x="106" y="42"/>
                    <a:pt x="106" y="42"/>
                  </a:cubicBezTo>
                  <a:cubicBezTo>
                    <a:pt x="106" y="42"/>
                    <a:pt x="106" y="42"/>
                    <a:pt x="106" y="42"/>
                  </a:cubicBezTo>
                  <a:cubicBezTo>
                    <a:pt x="100" y="42"/>
                    <a:pt x="92" y="30"/>
                    <a:pt x="92" y="25"/>
                  </a:cubicBezTo>
                  <a:cubicBezTo>
                    <a:pt x="92" y="23"/>
                    <a:pt x="91" y="20"/>
                    <a:pt x="82" y="16"/>
                  </a:cubicBezTo>
                  <a:cubicBezTo>
                    <a:pt x="97" y="9"/>
                    <a:pt x="115" y="5"/>
                    <a:pt x="133" y="5"/>
                  </a:cubicBezTo>
                  <a:close/>
                  <a:moveTo>
                    <a:pt x="254" y="94"/>
                  </a:moveTo>
                  <a:cubicBezTo>
                    <a:pt x="254" y="94"/>
                    <a:pt x="255" y="95"/>
                    <a:pt x="255" y="96"/>
                  </a:cubicBezTo>
                  <a:cubicBezTo>
                    <a:pt x="255" y="98"/>
                    <a:pt x="256" y="99"/>
                    <a:pt x="256" y="100"/>
                  </a:cubicBezTo>
                  <a:cubicBezTo>
                    <a:pt x="256" y="101"/>
                    <a:pt x="256" y="101"/>
                    <a:pt x="256" y="101"/>
                  </a:cubicBezTo>
                  <a:cubicBezTo>
                    <a:pt x="257" y="103"/>
                    <a:pt x="257" y="105"/>
                    <a:pt x="257" y="106"/>
                  </a:cubicBezTo>
                  <a:cubicBezTo>
                    <a:pt x="257" y="106"/>
                    <a:pt x="257" y="106"/>
                    <a:pt x="257" y="106"/>
                  </a:cubicBezTo>
                  <a:cubicBezTo>
                    <a:pt x="237" y="118"/>
                    <a:pt x="230" y="151"/>
                    <a:pt x="228" y="161"/>
                  </a:cubicBezTo>
                  <a:cubicBezTo>
                    <a:pt x="228" y="163"/>
                    <a:pt x="227" y="164"/>
                    <a:pt x="227" y="166"/>
                  </a:cubicBezTo>
                  <a:cubicBezTo>
                    <a:pt x="227" y="168"/>
                    <a:pt x="226" y="171"/>
                    <a:pt x="226" y="175"/>
                  </a:cubicBezTo>
                  <a:cubicBezTo>
                    <a:pt x="226" y="175"/>
                    <a:pt x="226" y="175"/>
                    <a:pt x="226" y="175"/>
                  </a:cubicBezTo>
                  <a:cubicBezTo>
                    <a:pt x="223" y="189"/>
                    <a:pt x="218" y="206"/>
                    <a:pt x="202" y="210"/>
                  </a:cubicBezTo>
                  <a:cubicBezTo>
                    <a:pt x="200" y="211"/>
                    <a:pt x="198" y="211"/>
                    <a:pt x="196" y="211"/>
                  </a:cubicBezTo>
                  <a:cubicBezTo>
                    <a:pt x="196" y="211"/>
                    <a:pt x="196" y="211"/>
                    <a:pt x="196" y="211"/>
                  </a:cubicBezTo>
                  <a:cubicBezTo>
                    <a:pt x="194" y="211"/>
                    <a:pt x="193" y="211"/>
                    <a:pt x="192" y="210"/>
                  </a:cubicBezTo>
                  <a:cubicBezTo>
                    <a:pt x="189" y="207"/>
                    <a:pt x="190" y="201"/>
                    <a:pt x="190" y="196"/>
                  </a:cubicBezTo>
                  <a:cubicBezTo>
                    <a:pt x="190" y="194"/>
                    <a:pt x="190" y="192"/>
                    <a:pt x="190" y="190"/>
                  </a:cubicBezTo>
                  <a:cubicBezTo>
                    <a:pt x="190" y="188"/>
                    <a:pt x="190" y="187"/>
                    <a:pt x="190" y="185"/>
                  </a:cubicBezTo>
                  <a:cubicBezTo>
                    <a:pt x="190" y="172"/>
                    <a:pt x="190" y="154"/>
                    <a:pt x="183" y="146"/>
                  </a:cubicBezTo>
                  <a:cubicBezTo>
                    <a:pt x="181" y="144"/>
                    <a:pt x="178" y="143"/>
                    <a:pt x="175" y="143"/>
                  </a:cubicBezTo>
                  <a:cubicBezTo>
                    <a:pt x="173" y="143"/>
                    <a:pt x="171" y="143"/>
                    <a:pt x="168" y="144"/>
                  </a:cubicBezTo>
                  <a:cubicBezTo>
                    <a:pt x="166" y="144"/>
                    <a:pt x="164" y="145"/>
                    <a:pt x="162" y="145"/>
                  </a:cubicBezTo>
                  <a:cubicBezTo>
                    <a:pt x="160" y="145"/>
                    <a:pt x="157" y="144"/>
                    <a:pt x="153" y="140"/>
                  </a:cubicBezTo>
                  <a:cubicBezTo>
                    <a:pt x="146" y="132"/>
                    <a:pt x="143" y="123"/>
                    <a:pt x="144" y="115"/>
                  </a:cubicBezTo>
                  <a:cubicBezTo>
                    <a:pt x="146" y="102"/>
                    <a:pt x="158" y="93"/>
                    <a:pt x="158" y="93"/>
                  </a:cubicBezTo>
                  <a:cubicBezTo>
                    <a:pt x="159" y="93"/>
                    <a:pt x="160" y="92"/>
                    <a:pt x="159" y="91"/>
                  </a:cubicBezTo>
                  <a:cubicBezTo>
                    <a:pt x="159" y="91"/>
                    <a:pt x="159" y="90"/>
                    <a:pt x="159" y="89"/>
                  </a:cubicBezTo>
                  <a:cubicBezTo>
                    <a:pt x="159" y="89"/>
                    <a:pt x="159" y="89"/>
                    <a:pt x="159" y="89"/>
                  </a:cubicBezTo>
                  <a:cubicBezTo>
                    <a:pt x="160" y="89"/>
                    <a:pt x="165" y="89"/>
                    <a:pt x="169" y="89"/>
                  </a:cubicBezTo>
                  <a:cubicBezTo>
                    <a:pt x="169" y="89"/>
                    <a:pt x="169" y="89"/>
                    <a:pt x="169" y="89"/>
                  </a:cubicBezTo>
                  <a:cubicBezTo>
                    <a:pt x="172" y="89"/>
                    <a:pt x="174" y="89"/>
                    <a:pt x="175" y="88"/>
                  </a:cubicBezTo>
                  <a:cubicBezTo>
                    <a:pt x="177" y="87"/>
                    <a:pt x="181" y="86"/>
                    <a:pt x="184" y="86"/>
                  </a:cubicBezTo>
                  <a:cubicBezTo>
                    <a:pt x="184" y="86"/>
                    <a:pt x="185" y="86"/>
                    <a:pt x="185" y="86"/>
                  </a:cubicBezTo>
                  <a:cubicBezTo>
                    <a:pt x="185" y="86"/>
                    <a:pt x="185" y="87"/>
                    <a:pt x="185" y="88"/>
                  </a:cubicBezTo>
                  <a:cubicBezTo>
                    <a:pt x="184" y="90"/>
                    <a:pt x="183" y="96"/>
                    <a:pt x="191" y="98"/>
                  </a:cubicBezTo>
                  <a:cubicBezTo>
                    <a:pt x="193" y="99"/>
                    <a:pt x="194" y="99"/>
                    <a:pt x="195" y="99"/>
                  </a:cubicBezTo>
                  <a:cubicBezTo>
                    <a:pt x="195" y="99"/>
                    <a:pt x="195" y="99"/>
                    <a:pt x="195" y="99"/>
                  </a:cubicBezTo>
                  <a:cubicBezTo>
                    <a:pt x="196" y="99"/>
                    <a:pt x="197" y="99"/>
                    <a:pt x="198" y="99"/>
                  </a:cubicBezTo>
                  <a:cubicBezTo>
                    <a:pt x="201" y="99"/>
                    <a:pt x="203" y="99"/>
                    <a:pt x="204" y="99"/>
                  </a:cubicBezTo>
                  <a:cubicBezTo>
                    <a:pt x="206" y="98"/>
                    <a:pt x="207" y="98"/>
                    <a:pt x="208" y="98"/>
                  </a:cubicBezTo>
                  <a:cubicBezTo>
                    <a:pt x="209" y="98"/>
                    <a:pt x="211" y="99"/>
                    <a:pt x="212" y="99"/>
                  </a:cubicBezTo>
                  <a:cubicBezTo>
                    <a:pt x="215" y="100"/>
                    <a:pt x="217" y="101"/>
                    <a:pt x="220" y="101"/>
                  </a:cubicBezTo>
                  <a:cubicBezTo>
                    <a:pt x="222" y="101"/>
                    <a:pt x="223" y="100"/>
                    <a:pt x="224" y="99"/>
                  </a:cubicBezTo>
                  <a:cubicBezTo>
                    <a:pt x="225" y="98"/>
                    <a:pt x="226" y="96"/>
                    <a:pt x="226" y="94"/>
                  </a:cubicBezTo>
                  <a:cubicBezTo>
                    <a:pt x="225" y="87"/>
                    <a:pt x="220" y="86"/>
                    <a:pt x="216" y="85"/>
                  </a:cubicBezTo>
                  <a:cubicBezTo>
                    <a:pt x="215" y="85"/>
                    <a:pt x="213" y="85"/>
                    <a:pt x="212" y="84"/>
                  </a:cubicBezTo>
                  <a:cubicBezTo>
                    <a:pt x="211" y="83"/>
                    <a:pt x="210" y="82"/>
                    <a:pt x="209" y="82"/>
                  </a:cubicBezTo>
                  <a:cubicBezTo>
                    <a:pt x="207" y="82"/>
                    <a:pt x="206" y="84"/>
                    <a:pt x="205" y="85"/>
                  </a:cubicBezTo>
                  <a:cubicBezTo>
                    <a:pt x="204" y="84"/>
                    <a:pt x="204" y="83"/>
                    <a:pt x="203" y="82"/>
                  </a:cubicBezTo>
                  <a:cubicBezTo>
                    <a:pt x="198" y="74"/>
                    <a:pt x="194" y="68"/>
                    <a:pt x="190" y="68"/>
                  </a:cubicBezTo>
                  <a:cubicBezTo>
                    <a:pt x="190" y="68"/>
                    <a:pt x="189" y="68"/>
                    <a:pt x="189" y="68"/>
                  </a:cubicBezTo>
                  <a:cubicBezTo>
                    <a:pt x="188" y="68"/>
                    <a:pt x="187" y="68"/>
                    <a:pt x="186" y="69"/>
                  </a:cubicBezTo>
                  <a:cubicBezTo>
                    <a:pt x="186" y="70"/>
                    <a:pt x="186" y="71"/>
                    <a:pt x="186" y="73"/>
                  </a:cubicBezTo>
                  <a:cubicBezTo>
                    <a:pt x="185" y="72"/>
                    <a:pt x="184" y="72"/>
                    <a:pt x="183" y="72"/>
                  </a:cubicBezTo>
                  <a:cubicBezTo>
                    <a:pt x="181" y="71"/>
                    <a:pt x="179" y="71"/>
                    <a:pt x="178" y="71"/>
                  </a:cubicBezTo>
                  <a:cubicBezTo>
                    <a:pt x="176" y="71"/>
                    <a:pt x="174" y="72"/>
                    <a:pt x="172" y="72"/>
                  </a:cubicBezTo>
                  <a:cubicBezTo>
                    <a:pt x="171" y="73"/>
                    <a:pt x="171" y="73"/>
                    <a:pt x="171" y="73"/>
                  </a:cubicBezTo>
                  <a:cubicBezTo>
                    <a:pt x="167" y="74"/>
                    <a:pt x="168" y="77"/>
                    <a:pt x="168" y="78"/>
                  </a:cubicBezTo>
                  <a:cubicBezTo>
                    <a:pt x="168" y="79"/>
                    <a:pt x="168" y="79"/>
                    <a:pt x="168" y="80"/>
                  </a:cubicBezTo>
                  <a:cubicBezTo>
                    <a:pt x="167" y="81"/>
                    <a:pt x="165" y="81"/>
                    <a:pt x="164" y="82"/>
                  </a:cubicBezTo>
                  <a:cubicBezTo>
                    <a:pt x="162" y="82"/>
                    <a:pt x="159" y="83"/>
                    <a:pt x="158" y="84"/>
                  </a:cubicBezTo>
                  <a:cubicBezTo>
                    <a:pt x="158" y="83"/>
                    <a:pt x="157" y="82"/>
                    <a:pt x="157" y="81"/>
                  </a:cubicBezTo>
                  <a:cubicBezTo>
                    <a:pt x="157" y="81"/>
                    <a:pt x="157" y="80"/>
                    <a:pt x="158" y="78"/>
                  </a:cubicBezTo>
                  <a:cubicBezTo>
                    <a:pt x="159" y="77"/>
                    <a:pt x="161" y="76"/>
                    <a:pt x="162" y="76"/>
                  </a:cubicBezTo>
                  <a:cubicBezTo>
                    <a:pt x="164" y="76"/>
                    <a:pt x="166" y="74"/>
                    <a:pt x="167" y="72"/>
                  </a:cubicBezTo>
                  <a:cubicBezTo>
                    <a:pt x="167" y="70"/>
                    <a:pt x="165" y="67"/>
                    <a:pt x="162" y="66"/>
                  </a:cubicBezTo>
                  <a:cubicBezTo>
                    <a:pt x="165" y="64"/>
                    <a:pt x="171" y="61"/>
                    <a:pt x="176" y="61"/>
                  </a:cubicBezTo>
                  <a:cubicBezTo>
                    <a:pt x="179" y="60"/>
                    <a:pt x="181" y="59"/>
                    <a:pt x="182" y="56"/>
                  </a:cubicBezTo>
                  <a:cubicBezTo>
                    <a:pt x="184" y="52"/>
                    <a:pt x="181" y="45"/>
                    <a:pt x="177" y="39"/>
                  </a:cubicBezTo>
                  <a:cubicBezTo>
                    <a:pt x="176" y="38"/>
                    <a:pt x="176" y="38"/>
                    <a:pt x="176" y="38"/>
                  </a:cubicBezTo>
                  <a:cubicBezTo>
                    <a:pt x="177" y="36"/>
                    <a:pt x="183" y="33"/>
                    <a:pt x="209" y="30"/>
                  </a:cubicBezTo>
                  <a:cubicBezTo>
                    <a:pt x="229" y="45"/>
                    <a:pt x="245" y="66"/>
                    <a:pt x="253" y="91"/>
                  </a:cubicBezTo>
                  <a:cubicBezTo>
                    <a:pt x="253" y="92"/>
                    <a:pt x="254" y="93"/>
                    <a:pt x="254" y="94"/>
                  </a:cubicBezTo>
                  <a:close/>
                  <a:moveTo>
                    <a:pt x="260" y="130"/>
                  </a:moveTo>
                  <a:cubicBezTo>
                    <a:pt x="243" y="130"/>
                    <a:pt x="243" y="130"/>
                    <a:pt x="243" y="130"/>
                  </a:cubicBezTo>
                  <a:cubicBezTo>
                    <a:pt x="247" y="121"/>
                    <a:pt x="252" y="115"/>
                    <a:pt x="258" y="111"/>
                  </a:cubicBezTo>
                  <a:cubicBezTo>
                    <a:pt x="259" y="117"/>
                    <a:pt x="260" y="123"/>
                    <a:pt x="260" y="130"/>
                  </a:cubicBezTo>
                  <a:close/>
                  <a:moveTo>
                    <a:pt x="122" y="181"/>
                  </a:moveTo>
                  <a:cubicBezTo>
                    <a:pt x="122" y="180"/>
                    <a:pt x="123" y="179"/>
                    <a:pt x="123" y="178"/>
                  </a:cubicBezTo>
                  <a:cubicBezTo>
                    <a:pt x="130" y="178"/>
                    <a:pt x="130" y="178"/>
                    <a:pt x="130" y="178"/>
                  </a:cubicBezTo>
                  <a:cubicBezTo>
                    <a:pt x="130" y="216"/>
                    <a:pt x="130" y="216"/>
                    <a:pt x="130" y="216"/>
                  </a:cubicBezTo>
                  <a:cubicBezTo>
                    <a:pt x="91" y="216"/>
                    <a:pt x="91" y="216"/>
                    <a:pt x="91" y="216"/>
                  </a:cubicBezTo>
                  <a:cubicBezTo>
                    <a:pt x="94" y="212"/>
                    <a:pt x="99" y="208"/>
                    <a:pt x="103" y="204"/>
                  </a:cubicBezTo>
                  <a:cubicBezTo>
                    <a:pt x="110" y="197"/>
                    <a:pt x="118" y="189"/>
                    <a:pt x="122" y="181"/>
                  </a:cubicBezTo>
                  <a:close/>
                  <a:moveTo>
                    <a:pt x="123" y="173"/>
                  </a:moveTo>
                  <a:cubicBezTo>
                    <a:pt x="120" y="154"/>
                    <a:pt x="86" y="138"/>
                    <a:pt x="82" y="136"/>
                  </a:cubicBezTo>
                  <a:cubicBezTo>
                    <a:pt x="80" y="135"/>
                    <a:pt x="78" y="135"/>
                    <a:pt x="75" y="134"/>
                  </a:cubicBezTo>
                  <a:cubicBezTo>
                    <a:pt x="130" y="134"/>
                    <a:pt x="130" y="134"/>
                    <a:pt x="130" y="134"/>
                  </a:cubicBezTo>
                  <a:cubicBezTo>
                    <a:pt x="130" y="173"/>
                    <a:pt x="130" y="173"/>
                    <a:pt x="130" y="173"/>
                  </a:cubicBezTo>
                  <a:lnTo>
                    <a:pt x="123" y="173"/>
                  </a:lnTo>
                  <a:close/>
                  <a:moveTo>
                    <a:pt x="89" y="48"/>
                  </a:moveTo>
                  <a:cubicBezTo>
                    <a:pt x="130" y="48"/>
                    <a:pt x="130" y="48"/>
                    <a:pt x="130" y="48"/>
                  </a:cubicBezTo>
                  <a:cubicBezTo>
                    <a:pt x="130" y="86"/>
                    <a:pt x="130" y="86"/>
                    <a:pt x="130" y="86"/>
                  </a:cubicBezTo>
                  <a:cubicBezTo>
                    <a:pt x="74" y="86"/>
                    <a:pt x="74" y="86"/>
                    <a:pt x="74" y="86"/>
                  </a:cubicBezTo>
                  <a:cubicBezTo>
                    <a:pt x="75" y="82"/>
                    <a:pt x="76" y="78"/>
                    <a:pt x="77" y="74"/>
                  </a:cubicBezTo>
                  <a:cubicBezTo>
                    <a:pt x="82" y="72"/>
                    <a:pt x="87" y="71"/>
                    <a:pt x="92" y="69"/>
                  </a:cubicBezTo>
                  <a:cubicBezTo>
                    <a:pt x="96" y="69"/>
                    <a:pt x="98" y="67"/>
                    <a:pt x="98" y="65"/>
                  </a:cubicBezTo>
                  <a:cubicBezTo>
                    <a:pt x="99" y="61"/>
                    <a:pt x="96" y="56"/>
                    <a:pt x="89" y="48"/>
                  </a:cubicBezTo>
                  <a:close/>
                  <a:moveTo>
                    <a:pt x="98" y="43"/>
                  </a:moveTo>
                  <a:cubicBezTo>
                    <a:pt x="88" y="43"/>
                    <a:pt x="88" y="43"/>
                    <a:pt x="88" y="43"/>
                  </a:cubicBezTo>
                  <a:cubicBezTo>
                    <a:pt x="89" y="41"/>
                    <a:pt x="91" y="38"/>
                    <a:pt x="92" y="36"/>
                  </a:cubicBezTo>
                  <a:cubicBezTo>
                    <a:pt x="93" y="39"/>
                    <a:pt x="95" y="41"/>
                    <a:pt x="98" y="43"/>
                  </a:cubicBezTo>
                  <a:close/>
                  <a:moveTo>
                    <a:pt x="149" y="13"/>
                  </a:moveTo>
                  <a:cubicBezTo>
                    <a:pt x="150" y="13"/>
                    <a:pt x="151" y="12"/>
                    <a:pt x="152" y="11"/>
                  </a:cubicBezTo>
                  <a:cubicBezTo>
                    <a:pt x="159" y="16"/>
                    <a:pt x="167" y="24"/>
                    <a:pt x="173" y="35"/>
                  </a:cubicBezTo>
                  <a:cubicBezTo>
                    <a:pt x="173" y="35"/>
                    <a:pt x="172" y="35"/>
                    <a:pt x="172" y="36"/>
                  </a:cubicBezTo>
                  <a:cubicBezTo>
                    <a:pt x="172" y="37"/>
                    <a:pt x="171" y="39"/>
                    <a:pt x="173" y="41"/>
                  </a:cubicBezTo>
                  <a:cubicBezTo>
                    <a:pt x="173" y="42"/>
                    <a:pt x="173" y="42"/>
                    <a:pt x="174" y="43"/>
                  </a:cubicBezTo>
                  <a:cubicBezTo>
                    <a:pt x="166" y="43"/>
                    <a:pt x="166" y="43"/>
                    <a:pt x="166" y="43"/>
                  </a:cubicBezTo>
                  <a:cubicBezTo>
                    <a:pt x="164" y="43"/>
                    <a:pt x="163" y="43"/>
                    <a:pt x="161" y="42"/>
                  </a:cubicBezTo>
                  <a:cubicBezTo>
                    <a:pt x="161" y="42"/>
                    <a:pt x="161" y="42"/>
                    <a:pt x="161" y="42"/>
                  </a:cubicBezTo>
                  <a:cubicBezTo>
                    <a:pt x="159" y="42"/>
                    <a:pt x="159" y="43"/>
                    <a:pt x="158" y="43"/>
                  </a:cubicBezTo>
                  <a:cubicBezTo>
                    <a:pt x="135" y="43"/>
                    <a:pt x="135" y="43"/>
                    <a:pt x="135" y="43"/>
                  </a:cubicBezTo>
                  <a:cubicBezTo>
                    <a:pt x="135" y="33"/>
                    <a:pt x="135" y="33"/>
                    <a:pt x="135" y="33"/>
                  </a:cubicBezTo>
                  <a:cubicBezTo>
                    <a:pt x="139" y="31"/>
                    <a:pt x="142" y="29"/>
                    <a:pt x="142" y="24"/>
                  </a:cubicBezTo>
                  <a:cubicBezTo>
                    <a:pt x="142" y="16"/>
                    <a:pt x="146" y="15"/>
                    <a:pt x="149" y="13"/>
                  </a:cubicBezTo>
                  <a:close/>
                  <a:moveTo>
                    <a:pt x="159" y="70"/>
                  </a:moveTo>
                  <a:cubicBezTo>
                    <a:pt x="161" y="70"/>
                    <a:pt x="162" y="71"/>
                    <a:pt x="162" y="71"/>
                  </a:cubicBezTo>
                  <a:cubicBezTo>
                    <a:pt x="162" y="71"/>
                    <a:pt x="162" y="71"/>
                    <a:pt x="162" y="71"/>
                  </a:cubicBezTo>
                  <a:cubicBezTo>
                    <a:pt x="162" y="72"/>
                    <a:pt x="162" y="72"/>
                    <a:pt x="162" y="72"/>
                  </a:cubicBezTo>
                  <a:cubicBezTo>
                    <a:pt x="158" y="72"/>
                    <a:pt x="154" y="75"/>
                    <a:pt x="153" y="78"/>
                  </a:cubicBezTo>
                  <a:cubicBezTo>
                    <a:pt x="151" y="81"/>
                    <a:pt x="152" y="83"/>
                    <a:pt x="153" y="84"/>
                  </a:cubicBezTo>
                  <a:cubicBezTo>
                    <a:pt x="153" y="84"/>
                    <a:pt x="154" y="85"/>
                    <a:pt x="154" y="86"/>
                  </a:cubicBezTo>
                  <a:cubicBezTo>
                    <a:pt x="135" y="86"/>
                    <a:pt x="135" y="86"/>
                    <a:pt x="135" y="86"/>
                  </a:cubicBezTo>
                  <a:cubicBezTo>
                    <a:pt x="135" y="48"/>
                    <a:pt x="135" y="48"/>
                    <a:pt x="135" y="48"/>
                  </a:cubicBezTo>
                  <a:cubicBezTo>
                    <a:pt x="149" y="48"/>
                    <a:pt x="149" y="48"/>
                    <a:pt x="149" y="48"/>
                  </a:cubicBezTo>
                  <a:cubicBezTo>
                    <a:pt x="149" y="49"/>
                    <a:pt x="148" y="50"/>
                    <a:pt x="148" y="51"/>
                  </a:cubicBezTo>
                  <a:cubicBezTo>
                    <a:pt x="148" y="55"/>
                    <a:pt x="150" y="58"/>
                    <a:pt x="153" y="59"/>
                  </a:cubicBezTo>
                  <a:cubicBezTo>
                    <a:pt x="153" y="59"/>
                    <a:pt x="153" y="59"/>
                    <a:pt x="154" y="59"/>
                  </a:cubicBezTo>
                  <a:cubicBezTo>
                    <a:pt x="156" y="59"/>
                    <a:pt x="159" y="57"/>
                    <a:pt x="159" y="53"/>
                  </a:cubicBezTo>
                  <a:cubicBezTo>
                    <a:pt x="159" y="53"/>
                    <a:pt x="159" y="52"/>
                    <a:pt x="159" y="51"/>
                  </a:cubicBezTo>
                  <a:cubicBezTo>
                    <a:pt x="160" y="52"/>
                    <a:pt x="160" y="52"/>
                    <a:pt x="161" y="53"/>
                  </a:cubicBezTo>
                  <a:cubicBezTo>
                    <a:pt x="161" y="53"/>
                    <a:pt x="161" y="53"/>
                    <a:pt x="161" y="53"/>
                  </a:cubicBezTo>
                  <a:cubicBezTo>
                    <a:pt x="159" y="56"/>
                    <a:pt x="157" y="59"/>
                    <a:pt x="158" y="61"/>
                  </a:cubicBezTo>
                  <a:cubicBezTo>
                    <a:pt x="159" y="61"/>
                    <a:pt x="159" y="62"/>
                    <a:pt x="160" y="62"/>
                  </a:cubicBezTo>
                  <a:cubicBezTo>
                    <a:pt x="157" y="64"/>
                    <a:pt x="156" y="65"/>
                    <a:pt x="156" y="67"/>
                  </a:cubicBezTo>
                  <a:cubicBezTo>
                    <a:pt x="156" y="67"/>
                    <a:pt x="156" y="70"/>
                    <a:pt x="159" y="70"/>
                  </a:cubicBezTo>
                  <a:close/>
                  <a:moveTo>
                    <a:pt x="142" y="130"/>
                  </a:moveTo>
                  <a:cubicBezTo>
                    <a:pt x="135" y="130"/>
                    <a:pt x="135" y="130"/>
                    <a:pt x="135" y="130"/>
                  </a:cubicBezTo>
                  <a:cubicBezTo>
                    <a:pt x="135" y="91"/>
                    <a:pt x="135" y="91"/>
                    <a:pt x="135" y="91"/>
                  </a:cubicBezTo>
                  <a:cubicBezTo>
                    <a:pt x="153" y="91"/>
                    <a:pt x="153" y="91"/>
                    <a:pt x="153" y="91"/>
                  </a:cubicBezTo>
                  <a:cubicBezTo>
                    <a:pt x="149" y="95"/>
                    <a:pt x="141" y="103"/>
                    <a:pt x="140" y="114"/>
                  </a:cubicBezTo>
                  <a:cubicBezTo>
                    <a:pt x="139" y="119"/>
                    <a:pt x="140" y="125"/>
                    <a:pt x="142" y="130"/>
                  </a:cubicBezTo>
                  <a:close/>
                  <a:moveTo>
                    <a:pt x="130" y="130"/>
                  </a:moveTo>
                  <a:cubicBezTo>
                    <a:pt x="70" y="130"/>
                    <a:pt x="70" y="130"/>
                    <a:pt x="70" y="130"/>
                  </a:cubicBezTo>
                  <a:cubicBezTo>
                    <a:pt x="70" y="117"/>
                    <a:pt x="72" y="104"/>
                    <a:pt x="74" y="91"/>
                  </a:cubicBezTo>
                  <a:cubicBezTo>
                    <a:pt x="130" y="91"/>
                    <a:pt x="130" y="91"/>
                    <a:pt x="130" y="91"/>
                  </a:cubicBezTo>
                  <a:lnTo>
                    <a:pt x="130" y="130"/>
                  </a:lnTo>
                  <a:close/>
                  <a:moveTo>
                    <a:pt x="165" y="48"/>
                  </a:moveTo>
                  <a:cubicBezTo>
                    <a:pt x="165" y="48"/>
                    <a:pt x="165" y="49"/>
                    <a:pt x="165" y="49"/>
                  </a:cubicBezTo>
                  <a:cubicBezTo>
                    <a:pt x="164" y="49"/>
                    <a:pt x="164" y="49"/>
                    <a:pt x="164" y="49"/>
                  </a:cubicBezTo>
                  <a:cubicBezTo>
                    <a:pt x="164" y="49"/>
                    <a:pt x="163" y="48"/>
                    <a:pt x="163" y="48"/>
                  </a:cubicBezTo>
                  <a:lnTo>
                    <a:pt x="165" y="48"/>
                  </a:lnTo>
                  <a:close/>
                  <a:moveTo>
                    <a:pt x="163" y="58"/>
                  </a:moveTo>
                  <a:cubicBezTo>
                    <a:pt x="163" y="57"/>
                    <a:pt x="164" y="57"/>
                    <a:pt x="164" y="56"/>
                  </a:cubicBezTo>
                  <a:cubicBezTo>
                    <a:pt x="165" y="56"/>
                    <a:pt x="165" y="55"/>
                    <a:pt x="165" y="55"/>
                  </a:cubicBezTo>
                  <a:cubicBezTo>
                    <a:pt x="166" y="56"/>
                    <a:pt x="166" y="57"/>
                    <a:pt x="167" y="57"/>
                  </a:cubicBezTo>
                  <a:cubicBezTo>
                    <a:pt x="166" y="58"/>
                    <a:pt x="165" y="58"/>
                    <a:pt x="163" y="58"/>
                  </a:cubicBezTo>
                  <a:close/>
                  <a:moveTo>
                    <a:pt x="155" y="53"/>
                  </a:moveTo>
                  <a:cubicBezTo>
                    <a:pt x="154" y="53"/>
                    <a:pt x="154" y="54"/>
                    <a:pt x="154" y="54"/>
                  </a:cubicBezTo>
                  <a:cubicBezTo>
                    <a:pt x="154" y="54"/>
                    <a:pt x="154" y="54"/>
                    <a:pt x="154" y="54"/>
                  </a:cubicBezTo>
                  <a:cubicBezTo>
                    <a:pt x="153" y="54"/>
                    <a:pt x="153" y="53"/>
                    <a:pt x="153" y="53"/>
                  </a:cubicBezTo>
                  <a:cubicBezTo>
                    <a:pt x="153" y="51"/>
                    <a:pt x="153" y="50"/>
                    <a:pt x="154" y="50"/>
                  </a:cubicBezTo>
                  <a:cubicBezTo>
                    <a:pt x="154" y="50"/>
                    <a:pt x="155" y="51"/>
                    <a:pt x="155" y="53"/>
                  </a:cubicBezTo>
                  <a:close/>
                  <a:moveTo>
                    <a:pt x="172" y="57"/>
                  </a:moveTo>
                  <a:cubicBezTo>
                    <a:pt x="172" y="55"/>
                    <a:pt x="171" y="54"/>
                    <a:pt x="169" y="53"/>
                  </a:cubicBezTo>
                  <a:cubicBezTo>
                    <a:pt x="169" y="53"/>
                    <a:pt x="169" y="51"/>
                    <a:pt x="169" y="50"/>
                  </a:cubicBezTo>
                  <a:cubicBezTo>
                    <a:pt x="170" y="49"/>
                    <a:pt x="170" y="49"/>
                    <a:pt x="170" y="48"/>
                  </a:cubicBezTo>
                  <a:cubicBezTo>
                    <a:pt x="176" y="48"/>
                    <a:pt x="176" y="48"/>
                    <a:pt x="176" y="48"/>
                  </a:cubicBezTo>
                  <a:cubicBezTo>
                    <a:pt x="177" y="51"/>
                    <a:pt x="178" y="53"/>
                    <a:pt x="178" y="55"/>
                  </a:cubicBezTo>
                  <a:cubicBezTo>
                    <a:pt x="177" y="55"/>
                    <a:pt x="176" y="56"/>
                    <a:pt x="175" y="56"/>
                  </a:cubicBezTo>
                  <a:cubicBezTo>
                    <a:pt x="174" y="56"/>
                    <a:pt x="173" y="56"/>
                    <a:pt x="172" y="57"/>
                  </a:cubicBezTo>
                  <a:close/>
                  <a:moveTo>
                    <a:pt x="130" y="43"/>
                  </a:moveTo>
                  <a:cubicBezTo>
                    <a:pt x="114" y="43"/>
                    <a:pt x="114" y="43"/>
                    <a:pt x="114" y="43"/>
                  </a:cubicBezTo>
                  <a:cubicBezTo>
                    <a:pt x="115" y="42"/>
                    <a:pt x="116" y="42"/>
                    <a:pt x="116" y="41"/>
                  </a:cubicBezTo>
                  <a:cubicBezTo>
                    <a:pt x="117" y="39"/>
                    <a:pt x="118" y="37"/>
                    <a:pt x="121" y="36"/>
                  </a:cubicBezTo>
                  <a:cubicBezTo>
                    <a:pt x="123" y="36"/>
                    <a:pt x="125" y="35"/>
                    <a:pt x="127" y="35"/>
                  </a:cubicBezTo>
                  <a:cubicBezTo>
                    <a:pt x="128" y="35"/>
                    <a:pt x="129" y="34"/>
                    <a:pt x="130" y="34"/>
                  </a:cubicBezTo>
                  <a:lnTo>
                    <a:pt x="130" y="43"/>
                  </a:lnTo>
                  <a:close/>
                  <a:moveTo>
                    <a:pt x="70" y="86"/>
                  </a:moveTo>
                  <a:cubicBezTo>
                    <a:pt x="59" y="86"/>
                    <a:pt x="59" y="86"/>
                    <a:pt x="59" y="86"/>
                  </a:cubicBezTo>
                  <a:cubicBezTo>
                    <a:pt x="62" y="82"/>
                    <a:pt x="66" y="79"/>
                    <a:pt x="72" y="76"/>
                  </a:cubicBezTo>
                  <a:cubicBezTo>
                    <a:pt x="71" y="79"/>
                    <a:pt x="70" y="83"/>
                    <a:pt x="70" y="86"/>
                  </a:cubicBezTo>
                  <a:close/>
                  <a:moveTo>
                    <a:pt x="55" y="109"/>
                  </a:moveTo>
                  <a:cubicBezTo>
                    <a:pt x="57" y="108"/>
                    <a:pt x="57" y="105"/>
                    <a:pt x="56" y="102"/>
                  </a:cubicBezTo>
                  <a:cubicBezTo>
                    <a:pt x="56" y="99"/>
                    <a:pt x="55" y="95"/>
                    <a:pt x="57" y="91"/>
                  </a:cubicBezTo>
                  <a:cubicBezTo>
                    <a:pt x="69" y="91"/>
                    <a:pt x="69" y="91"/>
                    <a:pt x="69" y="91"/>
                  </a:cubicBezTo>
                  <a:cubicBezTo>
                    <a:pt x="67" y="104"/>
                    <a:pt x="66" y="117"/>
                    <a:pt x="66" y="130"/>
                  </a:cubicBezTo>
                  <a:cubicBezTo>
                    <a:pt x="48" y="130"/>
                    <a:pt x="48" y="130"/>
                    <a:pt x="48" y="130"/>
                  </a:cubicBezTo>
                  <a:cubicBezTo>
                    <a:pt x="47" y="125"/>
                    <a:pt x="45" y="120"/>
                    <a:pt x="39" y="120"/>
                  </a:cubicBezTo>
                  <a:cubicBezTo>
                    <a:pt x="36" y="120"/>
                    <a:pt x="33" y="119"/>
                    <a:pt x="31" y="117"/>
                  </a:cubicBezTo>
                  <a:cubicBezTo>
                    <a:pt x="30" y="116"/>
                    <a:pt x="29" y="114"/>
                    <a:pt x="29" y="112"/>
                  </a:cubicBezTo>
                  <a:cubicBezTo>
                    <a:pt x="29" y="108"/>
                    <a:pt x="30" y="99"/>
                    <a:pt x="39" y="99"/>
                  </a:cubicBezTo>
                  <a:cubicBezTo>
                    <a:pt x="44" y="99"/>
                    <a:pt x="45" y="101"/>
                    <a:pt x="46" y="105"/>
                  </a:cubicBezTo>
                  <a:cubicBezTo>
                    <a:pt x="47" y="107"/>
                    <a:pt x="47" y="111"/>
                    <a:pt x="52" y="111"/>
                  </a:cubicBezTo>
                  <a:cubicBezTo>
                    <a:pt x="53" y="111"/>
                    <a:pt x="54" y="110"/>
                    <a:pt x="55" y="109"/>
                  </a:cubicBezTo>
                  <a:close/>
                  <a:moveTo>
                    <a:pt x="62" y="134"/>
                  </a:moveTo>
                  <a:cubicBezTo>
                    <a:pt x="60" y="135"/>
                    <a:pt x="57" y="135"/>
                    <a:pt x="55" y="136"/>
                  </a:cubicBezTo>
                  <a:cubicBezTo>
                    <a:pt x="53" y="136"/>
                    <a:pt x="51" y="137"/>
                    <a:pt x="50" y="137"/>
                  </a:cubicBezTo>
                  <a:cubicBezTo>
                    <a:pt x="50" y="136"/>
                    <a:pt x="50" y="135"/>
                    <a:pt x="49" y="134"/>
                  </a:cubicBezTo>
                  <a:lnTo>
                    <a:pt x="62" y="134"/>
                  </a:lnTo>
                  <a:close/>
                  <a:moveTo>
                    <a:pt x="135" y="134"/>
                  </a:moveTo>
                  <a:cubicBezTo>
                    <a:pt x="144" y="134"/>
                    <a:pt x="144" y="134"/>
                    <a:pt x="144" y="134"/>
                  </a:cubicBezTo>
                  <a:cubicBezTo>
                    <a:pt x="145" y="137"/>
                    <a:pt x="147" y="140"/>
                    <a:pt x="149" y="143"/>
                  </a:cubicBezTo>
                  <a:cubicBezTo>
                    <a:pt x="153" y="147"/>
                    <a:pt x="157" y="150"/>
                    <a:pt x="162" y="150"/>
                  </a:cubicBezTo>
                  <a:cubicBezTo>
                    <a:pt x="165" y="150"/>
                    <a:pt x="167" y="149"/>
                    <a:pt x="170" y="148"/>
                  </a:cubicBezTo>
                  <a:cubicBezTo>
                    <a:pt x="172" y="148"/>
                    <a:pt x="173" y="147"/>
                    <a:pt x="175" y="147"/>
                  </a:cubicBezTo>
                  <a:cubicBezTo>
                    <a:pt x="177" y="147"/>
                    <a:pt x="178" y="148"/>
                    <a:pt x="179" y="149"/>
                  </a:cubicBezTo>
                  <a:cubicBezTo>
                    <a:pt x="183" y="154"/>
                    <a:pt x="185" y="164"/>
                    <a:pt x="185" y="173"/>
                  </a:cubicBezTo>
                  <a:cubicBezTo>
                    <a:pt x="135" y="173"/>
                    <a:pt x="135" y="173"/>
                    <a:pt x="135" y="173"/>
                  </a:cubicBezTo>
                  <a:lnTo>
                    <a:pt x="135" y="134"/>
                  </a:lnTo>
                  <a:close/>
                  <a:moveTo>
                    <a:pt x="172" y="77"/>
                  </a:moveTo>
                  <a:cubicBezTo>
                    <a:pt x="172" y="77"/>
                    <a:pt x="172" y="77"/>
                    <a:pt x="172" y="77"/>
                  </a:cubicBezTo>
                  <a:cubicBezTo>
                    <a:pt x="172" y="77"/>
                    <a:pt x="173" y="77"/>
                    <a:pt x="173" y="77"/>
                  </a:cubicBezTo>
                  <a:cubicBezTo>
                    <a:pt x="174" y="77"/>
                    <a:pt x="174" y="77"/>
                    <a:pt x="174" y="77"/>
                  </a:cubicBezTo>
                  <a:cubicBezTo>
                    <a:pt x="177" y="76"/>
                    <a:pt x="177" y="76"/>
                    <a:pt x="182" y="76"/>
                  </a:cubicBezTo>
                  <a:cubicBezTo>
                    <a:pt x="184" y="76"/>
                    <a:pt x="185" y="78"/>
                    <a:pt x="187" y="81"/>
                  </a:cubicBezTo>
                  <a:cubicBezTo>
                    <a:pt x="187" y="81"/>
                    <a:pt x="187" y="82"/>
                    <a:pt x="188" y="82"/>
                  </a:cubicBezTo>
                  <a:cubicBezTo>
                    <a:pt x="187" y="82"/>
                    <a:pt x="185" y="81"/>
                    <a:pt x="184" y="81"/>
                  </a:cubicBezTo>
                  <a:cubicBezTo>
                    <a:pt x="180" y="81"/>
                    <a:pt x="175" y="83"/>
                    <a:pt x="173" y="84"/>
                  </a:cubicBezTo>
                  <a:cubicBezTo>
                    <a:pt x="173" y="84"/>
                    <a:pt x="172" y="85"/>
                    <a:pt x="169" y="85"/>
                  </a:cubicBezTo>
                  <a:cubicBezTo>
                    <a:pt x="169" y="85"/>
                    <a:pt x="169" y="85"/>
                    <a:pt x="169" y="85"/>
                  </a:cubicBezTo>
                  <a:cubicBezTo>
                    <a:pt x="169" y="85"/>
                    <a:pt x="169" y="85"/>
                    <a:pt x="169" y="85"/>
                  </a:cubicBezTo>
                  <a:cubicBezTo>
                    <a:pt x="170" y="84"/>
                    <a:pt x="171" y="83"/>
                    <a:pt x="172" y="82"/>
                  </a:cubicBezTo>
                  <a:cubicBezTo>
                    <a:pt x="173" y="80"/>
                    <a:pt x="173" y="78"/>
                    <a:pt x="172" y="77"/>
                  </a:cubicBezTo>
                  <a:close/>
                  <a:moveTo>
                    <a:pt x="189" y="84"/>
                  </a:moveTo>
                  <a:cubicBezTo>
                    <a:pt x="190" y="85"/>
                    <a:pt x="190" y="85"/>
                    <a:pt x="191" y="85"/>
                  </a:cubicBezTo>
                  <a:cubicBezTo>
                    <a:pt x="191" y="88"/>
                    <a:pt x="192" y="91"/>
                    <a:pt x="192" y="94"/>
                  </a:cubicBezTo>
                  <a:cubicBezTo>
                    <a:pt x="189" y="93"/>
                    <a:pt x="189" y="91"/>
                    <a:pt x="189" y="88"/>
                  </a:cubicBezTo>
                  <a:cubicBezTo>
                    <a:pt x="190" y="87"/>
                    <a:pt x="190" y="85"/>
                    <a:pt x="189" y="84"/>
                  </a:cubicBezTo>
                  <a:close/>
                  <a:moveTo>
                    <a:pt x="197" y="95"/>
                  </a:moveTo>
                  <a:cubicBezTo>
                    <a:pt x="197" y="91"/>
                    <a:pt x="196" y="87"/>
                    <a:pt x="195" y="84"/>
                  </a:cubicBezTo>
                  <a:cubicBezTo>
                    <a:pt x="196" y="82"/>
                    <a:pt x="195" y="80"/>
                    <a:pt x="193" y="76"/>
                  </a:cubicBezTo>
                  <a:cubicBezTo>
                    <a:pt x="193" y="75"/>
                    <a:pt x="192" y="75"/>
                    <a:pt x="192" y="74"/>
                  </a:cubicBezTo>
                  <a:cubicBezTo>
                    <a:pt x="194" y="76"/>
                    <a:pt x="197" y="82"/>
                    <a:pt x="199" y="84"/>
                  </a:cubicBezTo>
                  <a:cubicBezTo>
                    <a:pt x="201" y="87"/>
                    <a:pt x="202" y="89"/>
                    <a:pt x="203" y="90"/>
                  </a:cubicBezTo>
                  <a:cubicBezTo>
                    <a:pt x="203" y="91"/>
                    <a:pt x="204" y="91"/>
                    <a:pt x="205" y="91"/>
                  </a:cubicBezTo>
                  <a:cubicBezTo>
                    <a:pt x="205" y="91"/>
                    <a:pt x="205" y="91"/>
                    <a:pt x="205" y="91"/>
                  </a:cubicBezTo>
                  <a:cubicBezTo>
                    <a:pt x="207" y="91"/>
                    <a:pt x="208" y="89"/>
                    <a:pt x="209" y="88"/>
                  </a:cubicBezTo>
                  <a:cubicBezTo>
                    <a:pt x="209" y="88"/>
                    <a:pt x="209" y="88"/>
                    <a:pt x="209" y="88"/>
                  </a:cubicBezTo>
                  <a:cubicBezTo>
                    <a:pt x="211" y="89"/>
                    <a:pt x="213" y="90"/>
                    <a:pt x="216" y="90"/>
                  </a:cubicBezTo>
                  <a:cubicBezTo>
                    <a:pt x="220" y="91"/>
                    <a:pt x="221" y="91"/>
                    <a:pt x="221" y="94"/>
                  </a:cubicBezTo>
                  <a:cubicBezTo>
                    <a:pt x="221" y="95"/>
                    <a:pt x="221" y="95"/>
                    <a:pt x="221" y="96"/>
                  </a:cubicBezTo>
                  <a:cubicBezTo>
                    <a:pt x="221" y="96"/>
                    <a:pt x="220" y="96"/>
                    <a:pt x="220" y="96"/>
                  </a:cubicBezTo>
                  <a:cubicBezTo>
                    <a:pt x="218" y="96"/>
                    <a:pt x="216" y="95"/>
                    <a:pt x="214" y="95"/>
                  </a:cubicBezTo>
                  <a:cubicBezTo>
                    <a:pt x="212" y="94"/>
                    <a:pt x="210" y="94"/>
                    <a:pt x="209" y="93"/>
                  </a:cubicBezTo>
                  <a:cubicBezTo>
                    <a:pt x="209" y="93"/>
                    <a:pt x="208" y="93"/>
                    <a:pt x="208" y="93"/>
                  </a:cubicBezTo>
                  <a:cubicBezTo>
                    <a:pt x="206" y="93"/>
                    <a:pt x="204" y="94"/>
                    <a:pt x="203" y="94"/>
                  </a:cubicBezTo>
                  <a:cubicBezTo>
                    <a:pt x="202" y="94"/>
                    <a:pt x="200" y="95"/>
                    <a:pt x="198" y="95"/>
                  </a:cubicBezTo>
                  <a:cubicBezTo>
                    <a:pt x="198" y="95"/>
                    <a:pt x="197" y="95"/>
                    <a:pt x="197" y="95"/>
                  </a:cubicBezTo>
                  <a:close/>
                  <a:moveTo>
                    <a:pt x="177" y="32"/>
                  </a:moveTo>
                  <a:cubicBezTo>
                    <a:pt x="170" y="21"/>
                    <a:pt x="162" y="12"/>
                    <a:pt x="154" y="6"/>
                  </a:cubicBezTo>
                  <a:cubicBezTo>
                    <a:pt x="172" y="9"/>
                    <a:pt x="188" y="16"/>
                    <a:pt x="203" y="26"/>
                  </a:cubicBezTo>
                  <a:cubicBezTo>
                    <a:pt x="190" y="28"/>
                    <a:pt x="181" y="29"/>
                    <a:pt x="177" y="32"/>
                  </a:cubicBezTo>
                  <a:close/>
                  <a:moveTo>
                    <a:pt x="130" y="221"/>
                  </a:moveTo>
                  <a:cubicBezTo>
                    <a:pt x="130" y="259"/>
                    <a:pt x="130" y="259"/>
                    <a:pt x="130" y="259"/>
                  </a:cubicBezTo>
                  <a:cubicBezTo>
                    <a:pt x="115" y="258"/>
                    <a:pt x="99" y="244"/>
                    <a:pt x="88" y="221"/>
                  </a:cubicBezTo>
                  <a:lnTo>
                    <a:pt x="130" y="221"/>
                  </a:lnTo>
                  <a:close/>
                  <a:moveTo>
                    <a:pt x="135" y="221"/>
                  </a:moveTo>
                  <a:cubicBezTo>
                    <a:pt x="177" y="221"/>
                    <a:pt x="177" y="221"/>
                    <a:pt x="177" y="221"/>
                  </a:cubicBezTo>
                  <a:cubicBezTo>
                    <a:pt x="166" y="244"/>
                    <a:pt x="151" y="258"/>
                    <a:pt x="135" y="259"/>
                  </a:cubicBezTo>
                  <a:lnTo>
                    <a:pt x="135" y="221"/>
                  </a:lnTo>
                  <a:close/>
                  <a:moveTo>
                    <a:pt x="135" y="216"/>
                  </a:moveTo>
                  <a:cubicBezTo>
                    <a:pt x="135" y="178"/>
                    <a:pt x="135" y="178"/>
                    <a:pt x="135" y="178"/>
                  </a:cubicBezTo>
                  <a:cubicBezTo>
                    <a:pt x="185" y="178"/>
                    <a:pt x="185" y="178"/>
                    <a:pt x="185" y="178"/>
                  </a:cubicBezTo>
                  <a:cubicBezTo>
                    <a:pt x="185" y="180"/>
                    <a:pt x="185" y="182"/>
                    <a:pt x="186" y="185"/>
                  </a:cubicBezTo>
                  <a:cubicBezTo>
                    <a:pt x="186" y="187"/>
                    <a:pt x="186" y="189"/>
                    <a:pt x="186" y="190"/>
                  </a:cubicBezTo>
                  <a:cubicBezTo>
                    <a:pt x="186" y="192"/>
                    <a:pt x="186" y="194"/>
                    <a:pt x="185" y="196"/>
                  </a:cubicBezTo>
                  <a:cubicBezTo>
                    <a:pt x="185" y="198"/>
                    <a:pt x="185" y="199"/>
                    <a:pt x="185" y="201"/>
                  </a:cubicBezTo>
                  <a:cubicBezTo>
                    <a:pt x="183" y="206"/>
                    <a:pt x="182" y="211"/>
                    <a:pt x="180" y="216"/>
                  </a:cubicBezTo>
                  <a:lnTo>
                    <a:pt x="135" y="216"/>
                  </a:lnTo>
                  <a:close/>
                  <a:moveTo>
                    <a:pt x="235" y="191"/>
                  </a:moveTo>
                  <a:cubicBezTo>
                    <a:pt x="234" y="194"/>
                    <a:pt x="233" y="195"/>
                    <a:pt x="232" y="195"/>
                  </a:cubicBezTo>
                  <a:cubicBezTo>
                    <a:pt x="232" y="194"/>
                    <a:pt x="232" y="191"/>
                    <a:pt x="233" y="187"/>
                  </a:cubicBezTo>
                  <a:cubicBezTo>
                    <a:pt x="235" y="182"/>
                    <a:pt x="236" y="179"/>
                    <a:pt x="238" y="178"/>
                  </a:cubicBezTo>
                  <a:cubicBezTo>
                    <a:pt x="238" y="180"/>
                    <a:pt x="237" y="186"/>
                    <a:pt x="235" y="191"/>
                  </a:cubicBezTo>
                  <a:close/>
                  <a:moveTo>
                    <a:pt x="240" y="173"/>
                  </a:moveTo>
                  <a:cubicBezTo>
                    <a:pt x="240" y="173"/>
                    <a:pt x="240" y="172"/>
                    <a:pt x="239" y="172"/>
                  </a:cubicBezTo>
                  <a:cubicBezTo>
                    <a:pt x="239" y="172"/>
                    <a:pt x="239" y="172"/>
                    <a:pt x="238" y="172"/>
                  </a:cubicBezTo>
                  <a:cubicBezTo>
                    <a:pt x="237" y="172"/>
                    <a:pt x="237" y="172"/>
                    <a:pt x="236" y="173"/>
                  </a:cubicBezTo>
                  <a:cubicBezTo>
                    <a:pt x="231" y="173"/>
                    <a:pt x="231" y="173"/>
                    <a:pt x="231" y="173"/>
                  </a:cubicBezTo>
                  <a:cubicBezTo>
                    <a:pt x="231" y="171"/>
                    <a:pt x="232" y="168"/>
                    <a:pt x="232" y="166"/>
                  </a:cubicBezTo>
                  <a:cubicBezTo>
                    <a:pt x="232" y="165"/>
                    <a:pt x="232" y="163"/>
                    <a:pt x="233" y="162"/>
                  </a:cubicBezTo>
                  <a:cubicBezTo>
                    <a:pt x="233" y="158"/>
                    <a:pt x="236" y="146"/>
                    <a:pt x="241" y="135"/>
                  </a:cubicBezTo>
                  <a:cubicBezTo>
                    <a:pt x="241" y="135"/>
                    <a:pt x="241" y="134"/>
                    <a:pt x="241" y="134"/>
                  </a:cubicBezTo>
                  <a:cubicBezTo>
                    <a:pt x="260" y="134"/>
                    <a:pt x="260" y="134"/>
                    <a:pt x="260" y="134"/>
                  </a:cubicBezTo>
                  <a:cubicBezTo>
                    <a:pt x="260" y="148"/>
                    <a:pt x="257" y="161"/>
                    <a:pt x="253" y="173"/>
                  </a:cubicBezTo>
                  <a:lnTo>
                    <a:pt x="240" y="173"/>
                  </a:lnTo>
                  <a:close/>
                  <a:moveTo>
                    <a:pt x="42" y="221"/>
                  </a:moveTo>
                  <a:cubicBezTo>
                    <a:pt x="69" y="221"/>
                    <a:pt x="69" y="221"/>
                    <a:pt x="69" y="221"/>
                  </a:cubicBezTo>
                  <a:cubicBezTo>
                    <a:pt x="69" y="229"/>
                    <a:pt x="70" y="237"/>
                    <a:pt x="74" y="241"/>
                  </a:cubicBezTo>
                  <a:cubicBezTo>
                    <a:pt x="76" y="243"/>
                    <a:pt x="79" y="245"/>
                    <a:pt x="82" y="245"/>
                  </a:cubicBezTo>
                  <a:cubicBezTo>
                    <a:pt x="84" y="245"/>
                    <a:pt x="86" y="244"/>
                    <a:pt x="87" y="243"/>
                  </a:cubicBezTo>
                  <a:cubicBezTo>
                    <a:pt x="88" y="241"/>
                    <a:pt x="88" y="238"/>
                    <a:pt x="86" y="234"/>
                  </a:cubicBezTo>
                  <a:cubicBezTo>
                    <a:pt x="84" y="232"/>
                    <a:pt x="84" y="228"/>
                    <a:pt x="85" y="225"/>
                  </a:cubicBezTo>
                  <a:cubicBezTo>
                    <a:pt x="93" y="240"/>
                    <a:pt x="102" y="251"/>
                    <a:pt x="112" y="257"/>
                  </a:cubicBezTo>
                  <a:cubicBezTo>
                    <a:pt x="85" y="253"/>
                    <a:pt x="60" y="240"/>
                    <a:pt x="42" y="221"/>
                  </a:cubicBezTo>
                  <a:close/>
                  <a:moveTo>
                    <a:pt x="154" y="258"/>
                  </a:moveTo>
                  <a:cubicBezTo>
                    <a:pt x="165" y="250"/>
                    <a:pt x="175" y="238"/>
                    <a:pt x="183" y="221"/>
                  </a:cubicBezTo>
                  <a:cubicBezTo>
                    <a:pt x="224" y="221"/>
                    <a:pt x="224" y="221"/>
                    <a:pt x="224" y="221"/>
                  </a:cubicBezTo>
                  <a:cubicBezTo>
                    <a:pt x="205" y="240"/>
                    <a:pt x="181" y="253"/>
                    <a:pt x="154" y="2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BE"/>
            </a:p>
          </p:txBody>
        </p:sp>
      </p:grpSp>
      <p:cxnSp>
        <p:nvCxnSpPr>
          <p:cNvPr id="22" name="Straight Connector 21">
            <a:extLst>
              <a:ext uri="{FF2B5EF4-FFF2-40B4-BE49-F238E27FC236}">
                <a16:creationId xmlns:a16="http://schemas.microsoft.com/office/drawing/2014/main" id="{AB25464D-58C6-4D34-BB5A-63A0CC9EBC12}"/>
              </a:ext>
            </a:extLst>
          </p:cNvPr>
          <p:cNvCxnSpPr/>
          <p:nvPr/>
        </p:nvCxnSpPr>
        <p:spPr>
          <a:xfrm>
            <a:off x="144463" y="3505200"/>
            <a:ext cx="795337"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Footer Placeholder 10">
            <a:extLst>
              <a:ext uri="{FF2B5EF4-FFF2-40B4-BE49-F238E27FC236}">
                <a16:creationId xmlns:a16="http://schemas.microsoft.com/office/drawing/2014/main" id="{A45CEAE7-A0F2-48CF-A1F7-BAC7BB26B9CD}"/>
              </a:ext>
            </a:extLst>
          </p:cNvPr>
          <p:cNvSpPr txBox="1">
            <a:spLocks/>
          </p:cNvSpPr>
          <p:nvPr/>
        </p:nvSpPr>
        <p:spPr>
          <a:xfrm>
            <a:off x="9021763" y="6356350"/>
            <a:ext cx="2963862"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accent2"/>
                </a:solidFill>
                <a:cs typeface="Calibri" panose="020F0502020204030204" pitchFamily="34" charset="0"/>
              </a:rPr>
              <a:t>eufic.org</a:t>
            </a:r>
            <a:endParaRPr lang="en-US">
              <a:solidFill>
                <a:schemeClr val="accent2"/>
              </a:solidFill>
              <a:cs typeface="Calibri" panose="020F0502020204030204" pitchFamily="34" charset="0"/>
            </a:endParaRPr>
          </a:p>
        </p:txBody>
      </p:sp>
      <p:sp>
        <p:nvSpPr>
          <p:cNvPr id="30" name="Content Placeholder 13"/>
          <p:cNvSpPr>
            <a:spLocks noGrp="1"/>
          </p:cNvSpPr>
          <p:nvPr>
            <p:ph sz="quarter" idx="18"/>
          </p:nvPr>
        </p:nvSpPr>
        <p:spPr>
          <a:xfrm>
            <a:off x="569052" y="4113076"/>
            <a:ext cx="1773221" cy="792088"/>
          </a:xfrm>
        </p:spPr>
        <p:txBody>
          <a:bodyPr>
            <a:normAutofit/>
          </a:bodyPr>
          <a:lstStyle>
            <a:lvl1pPr marL="0" indent="0" algn="ctr">
              <a:buNone/>
              <a:defRPr sz="2000">
                <a:latin typeface="Calibri" panose="020F0502020204030204" pitchFamily="34" charset="0"/>
                <a:cs typeface="Calibri" panose="020F0502020204030204" pitchFamily="34" charset="0"/>
              </a:defRPr>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GB"/>
              <a:t>Click to edit Master text styles</a:t>
            </a:r>
          </a:p>
          <a:p>
            <a:pPr lvl="1"/>
            <a:r>
              <a:rPr lang="en-GB"/>
              <a:t>Second level</a:t>
            </a:r>
          </a:p>
        </p:txBody>
      </p:sp>
      <p:sp>
        <p:nvSpPr>
          <p:cNvPr id="31" name="Content Placeholder 13"/>
          <p:cNvSpPr>
            <a:spLocks noGrp="1"/>
          </p:cNvSpPr>
          <p:nvPr>
            <p:ph sz="quarter" idx="19"/>
          </p:nvPr>
        </p:nvSpPr>
        <p:spPr>
          <a:xfrm>
            <a:off x="4273780" y="4120182"/>
            <a:ext cx="1773221" cy="792088"/>
          </a:xfrm>
        </p:spPr>
        <p:txBody>
          <a:bodyPr>
            <a:normAutofit/>
          </a:bodyPr>
          <a:lstStyle>
            <a:lvl1pPr marL="0" indent="0" algn="ctr">
              <a:buNone/>
              <a:defRPr sz="2000">
                <a:latin typeface="Calibri" panose="020F0502020204030204" pitchFamily="34" charset="0"/>
                <a:cs typeface="Calibri" panose="020F0502020204030204" pitchFamily="34" charset="0"/>
              </a:defRPr>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GB"/>
              <a:t>Click to edit Master text styles</a:t>
            </a:r>
          </a:p>
          <a:p>
            <a:pPr lvl="1"/>
            <a:r>
              <a:rPr lang="en-GB"/>
              <a:t>Second level</a:t>
            </a:r>
          </a:p>
        </p:txBody>
      </p:sp>
      <p:sp>
        <p:nvSpPr>
          <p:cNvPr id="32" name="Content Placeholder 13"/>
          <p:cNvSpPr>
            <a:spLocks noGrp="1"/>
          </p:cNvSpPr>
          <p:nvPr>
            <p:ph sz="quarter" idx="20"/>
          </p:nvPr>
        </p:nvSpPr>
        <p:spPr>
          <a:xfrm>
            <a:off x="8031592" y="4113076"/>
            <a:ext cx="1773221" cy="792088"/>
          </a:xfrm>
        </p:spPr>
        <p:txBody>
          <a:bodyPr>
            <a:normAutofit/>
          </a:bodyPr>
          <a:lstStyle>
            <a:lvl1pPr marL="0" indent="0" algn="ctr">
              <a:buNone/>
              <a:defRPr sz="2000">
                <a:latin typeface="Calibri" panose="020F0502020204030204" pitchFamily="34" charset="0"/>
                <a:cs typeface="Calibri" panose="020F0502020204030204" pitchFamily="34" charset="0"/>
              </a:defRPr>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GB"/>
              <a:t>Click to edit Master text styles</a:t>
            </a:r>
          </a:p>
          <a:p>
            <a:pPr lvl="1"/>
            <a:r>
              <a:rPr lang="en-GB"/>
              <a:t>Second level</a:t>
            </a:r>
          </a:p>
        </p:txBody>
      </p:sp>
      <p:sp>
        <p:nvSpPr>
          <p:cNvPr id="33" name="Content Placeholder 13"/>
          <p:cNvSpPr>
            <a:spLocks noGrp="1"/>
          </p:cNvSpPr>
          <p:nvPr>
            <p:ph sz="quarter" idx="21"/>
          </p:nvPr>
        </p:nvSpPr>
        <p:spPr>
          <a:xfrm>
            <a:off x="2433000" y="2155252"/>
            <a:ext cx="1773221" cy="792088"/>
          </a:xfrm>
        </p:spPr>
        <p:txBody>
          <a:bodyPr>
            <a:normAutofit/>
          </a:bodyPr>
          <a:lstStyle>
            <a:lvl1pPr marL="0" indent="0" algn="ctr">
              <a:buNone/>
              <a:defRPr sz="2000">
                <a:latin typeface="Calibri" panose="020F0502020204030204" pitchFamily="34" charset="0"/>
                <a:cs typeface="Calibri" panose="020F0502020204030204" pitchFamily="34" charset="0"/>
              </a:defRPr>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GB"/>
              <a:t>Click to edit Master text styles</a:t>
            </a:r>
          </a:p>
          <a:p>
            <a:pPr lvl="1"/>
            <a:r>
              <a:rPr lang="en-GB"/>
              <a:t>Second level</a:t>
            </a:r>
          </a:p>
        </p:txBody>
      </p:sp>
      <p:sp>
        <p:nvSpPr>
          <p:cNvPr id="34" name="Content Placeholder 13"/>
          <p:cNvSpPr>
            <a:spLocks noGrp="1"/>
          </p:cNvSpPr>
          <p:nvPr>
            <p:ph sz="quarter" idx="22"/>
          </p:nvPr>
        </p:nvSpPr>
        <p:spPr>
          <a:xfrm>
            <a:off x="6136232" y="2155252"/>
            <a:ext cx="1773221" cy="792088"/>
          </a:xfrm>
        </p:spPr>
        <p:txBody>
          <a:bodyPr>
            <a:normAutofit/>
          </a:bodyPr>
          <a:lstStyle>
            <a:lvl1pPr marL="0" indent="0" algn="ctr">
              <a:buNone/>
              <a:defRPr sz="2000">
                <a:latin typeface="Calibri" panose="020F0502020204030204" pitchFamily="34" charset="0"/>
                <a:cs typeface="Calibri" panose="020F0502020204030204" pitchFamily="34" charset="0"/>
              </a:defRPr>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GB"/>
              <a:t>Click to edit Master text styles</a:t>
            </a:r>
          </a:p>
          <a:p>
            <a:pPr lvl="1"/>
            <a:r>
              <a:rPr lang="en-GB"/>
              <a:t>Second level</a:t>
            </a:r>
          </a:p>
        </p:txBody>
      </p:sp>
      <p:sp>
        <p:nvSpPr>
          <p:cNvPr id="35" name="Content Placeholder 13"/>
          <p:cNvSpPr>
            <a:spLocks noGrp="1"/>
          </p:cNvSpPr>
          <p:nvPr>
            <p:ph sz="quarter" idx="23"/>
          </p:nvPr>
        </p:nvSpPr>
        <p:spPr>
          <a:xfrm>
            <a:off x="9804812" y="2155252"/>
            <a:ext cx="1773221" cy="792088"/>
          </a:xfrm>
        </p:spPr>
        <p:txBody>
          <a:bodyPr>
            <a:normAutofit/>
          </a:bodyPr>
          <a:lstStyle>
            <a:lvl1pPr marL="0" indent="0" algn="ctr">
              <a:buNone/>
              <a:defRPr sz="2000">
                <a:latin typeface="Calibri" panose="020F0502020204030204" pitchFamily="34" charset="0"/>
                <a:cs typeface="Calibri" panose="020F0502020204030204" pitchFamily="34" charset="0"/>
              </a:defRPr>
            </a:lvl1pPr>
            <a:lvl2pPr marL="128588" indent="-128588">
              <a:buFont typeface="Arial" panose="020B0604020202020204" pitchFamily="34" charset="0"/>
              <a:buChar char="•"/>
              <a:defRPr sz="1200"/>
            </a:lvl2pPr>
            <a:lvl3pPr marL="257175" indent="-128588">
              <a:defRPr sz="1200"/>
            </a:lvl3pPr>
            <a:lvl4pPr marL="385763" indent="-128588">
              <a:defRPr sz="1050"/>
            </a:lvl4pPr>
            <a:lvl5pPr>
              <a:defRPr sz="1050"/>
            </a:lvl5pPr>
          </a:lstStyle>
          <a:p>
            <a:pPr lvl="0"/>
            <a:r>
              <a:rPr lang="en-GB"/>
              <a:t>Click to edit Master text styles</a:t>
            </a:r>
          </a:p>
          <a:p>
            <a:pPr lvl="1"/>
            <a:r>
              <a:rPr lang="en-GB"/>
              <a:t>Second level</a:t>
            </a:r>
          </a:p>
        </p:txBody>
      </p:sp>
      <p:sp>
        <p:nvSpPr>
          <p:cNvPr id="42" name="Title 1"/>
          <p:cNvSpPr>
            <a:spLocks noGrp="1"/>
          </p:cNvSpPr>
          <p:nvPr>
            <p:ph type="title"/>
          </p:nvPr>
        </p:nvSpPr>
        <p:spPr>
          <a:xfrm>
            <a:off x="463825" y="463825"/>
            <a:ext cx="10813776" cy="647927"/>
          </a:xfrm>
        </p:spPr>
        <p:txBody>
          <a:bodyPr/>
          <a:lstStyle>
            <a:lvl1pPr>
              <a:defRPr>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24" name="Footer Placeholder 3">
            <a:extLst>
              <a:ext uri="{FF2B5EF4-FFF2-40B4-BE49-F238E27FC236}">
                <a16:creationId xmlns:a16="http://schemas.microsoft.com/office/drawing/2014/main" id="{F6159DB2-4BAD-42EA-A064-521457113119}"/>
              </a:ext>
            </a:extLst>
          </p:cNvPr>
          <p:cNvSpPr>
            <a:spLocks noGrp="1"/>
          </p:cNvSpPr>
          <p:nvPr>
            <p:ph type="ftr" sz="quarter" idx="24"/>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2329314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345357A9-E665-41F0-AA8B-EAFF57615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6675" y="230188"/>
            <a:ext cx="488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5">
            <a:extLst>
              <a:ext uri="{FF2B5EF4-FFF2-40B4-BE49-F238E27FC236}">
                <a16:creationId xmlns:a16="http://schemas.microsoft.com/office/drawing/2014/main" id="{39361633-F662-4C7D-9C03-3C5DA94D74D4}"/>
              </a:ext>
            </a:extLst>
          </p:cNvPr>
          <p:cNvGraphicFramePr>
            <a:graphicFrameLocks/>
          </p:cNvGraphicFramePr>
          <p:nvPr/>
        </p:nvGraphicFramePr>
        <p:xfrm>
          <a:off x="1981200" y="1346200"/>
          <a:ext cx="8229600" cy="4165600"/>
        </p:xfrm>
        <a:graphic>
          <a:graphicData uri="http://schemas.openxmlformats.org/presentationml/2006/ole">
            <mc:AlternateContent xmlns:mc="http://schemas.openxmlformats.org/markup-compatibility/2006">
              <mc:Choice xmlns:v="urn:schemas-microsoft-com:vml" Requires="v">
                <p:oleObj name="Chart" r:id="rId3" imgW="8228920" imgH="4175415" progId="Excel.Chart.8">
                  <p:embed followColorScheme="full"/>
                </p:oleObj>
              </mc:Choice>
              <mc:Fallback>
                <p:oleObj name="Chart" r:id="rId3" imgW="8228920" imgH="4175415" progId="Excel.Chart.8">
                  <p:embed followColorScheme="full"/>
                  <p:pic>
                    <p:nvPicPr>
                      <p:cNvPr id="7" name="Chart 5">
                        <a:extLst>
                          <a:ext uri="{FF2B5EF4-FFF2-40B4-BE49-F238E27FC236}">
                            <a16:creationId xmlns:a16="http://schemas.microsoft.com/office/drawing/2014/main" id="{39361633-F662-4C7D-9C03-3C5DA94D74D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346200"/>
                        <a:ext cx="8229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a:extLst>
              <a:ext uri="{FF2B5EF4-FFF2-40B4-BE49-F238E27FC236}">
                <a16:creationId xmlns:a16="http://schemas.microsoft.com/office/drawing/2014/main" id="{B27EA711-F063-4957-A5D8-D3E17FD5CA04}"/>
              </a:ext>
            </a:extLst>
          </p:cNvPr>
          <p:cNvSpPr/>
          <p:nvPr/>
        </p:nvSpPr>
        <p:spPr>
          <a:xfrm>
            <a:off x="-885825" y="1949450"/>
            <a:ext cx="5853113" cy="2381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a:cs typeface="Calibri" panose="020F0502020204030204" pitchFamily="34" charset="0"/>
            </a:endParaRPr>
          </a:p>
        </p:txBody>
      </p:sp>
      <p:sp>
        <p:nvSpPr>
          <p:cNvPr id="9" name="Rectangle 8">
            <a:extLst>
              <a:ext uri="{FF2B5EF4-FFF2-40B4-BE49-F238E27FC236}">
                <a16:creationId xmlns:a16="http://schemas.microsoft.com/office/drawing/2014/main" id="{F5F9FBFC-816E-490E-90B1-54D2EB0C1D12}"/>
              </a:ext>
            </a:extLst>
          </p:cNvPr>
          <p:cNvSpPr/>
          <p:nvPr/>
        </p:nvSpPr>
        <p:spPr>
          <a:xfrm>
            <a:off x="7265988" y="4581525"/>
            <a:ext cx="5791200" cy="263525"/>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a:cs typeface="Calibri" panose="020F0502020204030204" pitchFamily="34" charset="0"/>
            </a:endParaRPr>
          </a:p>
        </p:txBody>
      </p:sp>
      <p:sp>
        <p:nvSpPr>
          <p:cNvPr id="10" name="Footer Placeholder 10">
            <a:extLst>
              <a:ext uri="{FF2B5EF4-FFF2-40B4-BE49-F238E27FC236}">
                <a16:creationId xmlns:a16="http://schemas.microsoft.com/office/drawing/2014/main" id="{18254AA7-8DC3-468C-99D7-332FE2589BDF}"/>
              </a:ext>
            </a:extLst>
          </p:cNvPr>
          <p:cNvSpPr txBox="1">
            <a:spLocks/>
          </p:cNvSpPr>
          <p:nvPr/>
        </p:nvSpPr>
        <p:spPr>
          <a:xfrm>
            <a:off x="9021763" y="6356350"/>
            <a:ext cx="2963862"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accent2"/>
                </a:solidFill>
                <a:cs typeface="Calibri" panose="020F0502020204030204" pitchFamily="34" charset="0"/>
              </a:rPr>
              <a:t>eufic.org</a:t>
            </a:r>
            <a:endParaRPr lang="en-US">
              <a:solidFill>
                <a:schemeClr val="accent2"/>
              </a:solidFill>
              <a:cs typeface="Calibri" panose="020F0502020204030204" pitchFamily="34" charset="0"/>
            </a:endParaRPr>
          </a:p>
        </p:txBody>
      </p:sp>
      <p:sp>
        <p:nvSpPr>
          <p:cNvPr id="24" name="Text Placeholder 6"/>
          <p:cNvSpPr>
            <a:spLocks noGrp="1"/>
          </p:cNvSpPr>
          <p:nvPr>
            <p:ph type="body" sz="quarter" idx="10"/>
          </p:nvPr>
        </p:nvSpPr>
        <p:spPr>
          <a:xfrm>
            <a:off x="4559833" y="2981562"/>
            <a:ext cx="3120347" cy="1311534"/>
          </a:xfrm>
        </p:spPr>
        <p:txBody>
          <a:bodyPr>
            <a:noAutofit/>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stStyle>
          <a:p>
            <a:pPr lvl="0"/>
            <a:r>
              <a:rPr lang="en-GB"/>
              <a:t>Click to edit Master text styles</a:t>
            </a:r>
          </a:p>
          <a:p>
            <a:pPr lvl="1"/>
            <a:r>
              <a:rPr lang="en-GB"/>
              <a:t>Second level</a:t>
            </a:r>
          </a:p>
        </p:txBody>
      </p:sp>
      <p:sp>
        <p:nvSpPr>
          <p:cNvPr id="25" name="Text Placeholder 6"/>
          <p:cNvSpPr>
            <a:spLocks noGrp="1"/>
          </p:cNvSpPr>
          <p:nvPr>
            <p:ph type="body" sz="quarter" idx="13"/>
          </p:nvPr>
        </p:nvSpPr>
        <p:spPr>
          <a:xfrm>
            <a:off x="8773345" y="1949451"/>
            <a:ext cx="3120347" cy="1311534"/>
          </a:xfrm>
        </p:spPr>
        <p:txBody>
          <a:bodyPr>
            <a:noAutofit/>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stStyle>
          <a:p>
            <a:pPr lvl="0"/>
            <a:r>
              <a:rPr lang="en-GB"/>
              <a:t>Click to edit Master text styles</a:t>
            </a:r>
          </a:p>
          <a:p>
            <a:pPr lvl="1"/>
            <a:r>
              <a:rPr lang="en-GB"/>
              <a:t>Second level</a:t>
            </a:r>
          </a:p>
        </p:txBody>
      </p:sp>
      <p:sp>
        <p:nvSpPr>
          <p:cNvPr id="26" name="Text Placeholder 6"/>
          <p:cNvSpPr>
            <a:spLocks noGrp="1"/>
          </p:cNvSpPr>
          <p:nvPr>
            <p:ph type="body" sz="quarter" idx="14"/>
          </p:nvPr>
        </p:nvSpPr>
        <p:spPr>
          <a:xfrm>
            <a:off x="471829" y="4535348"/>
            <a:ext cx="3120347" cy="1311534"/>
          </a:xfrm>
        </p:spPr>
        <p:txBody>
          <a:bodyPr>
            <a:noAutofit/>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stStyle>
          <a:p>
            <a:pPr lvl="0"/>
            <a:r>
              <a:rPr lang="en-GB"/>
              <a:t>Click to edit Master text styles</a:t>
            </a:r>
          </a:p>
          <a:p>
            <a:pPr lvl="1"/>
            <a:r>
              <a:rPr lang="en-GB"/>
              <a:t>Second level</a:t>
            </a:r>
          </a:p>
        </p:txBody>
      </p:sp>
      <p:sp>
        <p:nvSpPr>
          <p:cNvPr id="15" name="Title 1"/>
          <p:cNvSpPr>
            <a:spLocks noGrp="1"/>
          </p:cNvSpPr>
          <p:nvPr>
            <p:ph type="title"/>
          </p:nvPr>
        </p:nvSpPr>
        <p:spPr>
          <a:xfrm>
            <a:off x="471829" y="463825"/>
            <a:ext cx="10805772" cy="647927"/>
          </a:xfrm>
        </p:spPr>
        <p:txBody>
          <a:bodyPr/>
          <a:lstStyle>
            <a:lvl1pPr>
              <a:defRPr>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11" name="Footer Placeholder 3">
            <a:extLst>
              <a:ext uri="{FF2B5EF4-FFF2-40B4-BE49-F238E27FC236}">
                <a16:creationId xmlns:a16="http://schemas.microsoft.com/office/drawing/2014/main" id="{8A1903A8-B3B2-4566-B8FD-FB4661001E4C}"/>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Tree>
    <p:extLst>
      <p:ext uri="{BB962C8B-B14F-4D97-AF65-F5344CB8AC3E}">
        <p14:creationId xmlns:p14="http://schemas.microsoft.com/office/powerpoint/2010/main" val="1103507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hank you">
    <p:bg>
      <p:bgPr>
        <a:solidFill>
          <a:schemeClr val="accent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D6978F9-FCD3-443B-A056-16DAD1481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838" y="4884738"/>
            <a:ext cx="530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A86F41A6-9651-4580-B9DB-2D5CCFA8F355}"/>
              </a:ext>
            </a:extLst>
          </p:cNvPr>
          <p:cNvSpPr>
            <a:spLocks noGrp="1"/>
          </p:cNvSpPr>
          <p:nvPr>
            <p:ph type="ftr" sz="quarter" idx="10"/>
          </p:nvPr>
        </p:nvSpPr>
        <p:spPr/>
        <p:txBody>
          <a:bodyPr/>
          <a:lstStyle>
            <a:lvl1pPr>
              <a:defRPr>
                <a:solidFill>
                  <a:schemeClr val="bg1"/>
                </a:solidFill>
              </a:defRPr>
            </a:lvl1pPr>
          </a:lstStyle>
          <a:p>
            <a:pPr>
              <a:defRPr/>
            </a:pPr>
            <a:endParaRPr lang="en-US"/>
          </a:p>
        </p:txBody>
      </p:sp>
    </p:spTree>
    <p:extLst>
      <p:ext uri="{BB962C8B-B14F-4D97-AF65-F5344CB8AC3E}">
        <p14:creationId xmlns:p14="http://schemas.microsoft.com/office/powerpoint/2010/main" val="804045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2_Thank you">
    <p:bg>
      <p:bgPr>
        <a:solidFill>
          <a:srgbClr val="00A070"/>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A9FB2A8-A775-465C-BFF8-803B1CBA5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838" y="4884738"/>
            <a:ext cx="530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EB1931FF-1870-4D55-8963-9E9CF5EC4062}"/>
              </a:ext>
            </a:extLst>
          </p:cNvPr>
          <p:cNvSpPr>
            <a:spLocks noGrp="1"/>
          </p:cNvSpPr>
          <p:nvPr>
            <p:ph type="ftr" sz="quarter" idx="10"/>
          </p:nvPr>
        </p:nvSpPr>
        <p:spPr/>
        <p:txBody>
          <a:bodyPr/>
          <a:lstStyle>
            <a:lvl1pPr>
              <a:defRPr>
                <a:solidFill>
                  <a:schemeClr val="bg1"/>
                </a:solidFill>
              </a:defRPr>
            </a:lvl1pPr>
          </a:lstStyle>
          <a:p>
            <a:pPr>
              <a:defRPr/>
            </a:pPr>
            <a:endParaRPr lang="en-US"/>
          </a:p>
        </p:txBody>
      </p:sp>
    </p:spTree>
    <p:extLst>
      <p:ext uri="{BB962C8B-B14F-4D97-AF65-F5344CB8AC3E}">
        <p14:creationId xmlns:p14="http://schemas.microsoft.com/office/powerpoint/2010/main" val="1012605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3_Thank you">
    <p:bg>
      <p:bgPr>
        <a:solidFill>
          <a:srgbClr val="587ABC"/>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0A6601B-1A28-42AF-8554-7C6088E23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838" y="4884738"/>
            <a:ext cx="530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AFA0697E-0677-438D-9B0A-FF3545976387}"/>
              </a:ext>
            </a:extLst>
          </p:cNvPr>
          <p:cNvSpPr>
            <a:spLocks noGrp="1"/>
          </p:cNvSpPr>
          <p:nvPr>
            <p:ph type="ftr" sz="quarter" idx="10"/>
          </p:nvPr>
        </p:nvSpPr>
        <p:spPr/>
        <p:txBody>
          <a:bodyPr/>
          <a:lstStyle>
            <a:lvl1pPr>
              <a:defRPr>
                <a:solidFill>
                  <a:schemeClr val="bg1"/>
                </a:solidFill>
              </a:defRPr>
            </a:lvl1pPr>
          </a:lstStyle>
          <a:p>
            <a:pPr>
              <a:defRPr/>
            </a:pPr>
            <a:endParaRPr lang="en-US"/>
          </a:p>
        </p:txBody>
      </p:sp>
    </p:spTree>
    <p:extLst>
      <p:ext uri="{BB962C8B-B14F-4D97-AF65-F5344CB8AC3E}">
        <p14:creationId xmlns:p14="http://schemas.microsoft.com/office/powerpoint/2010/main" val="2293812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3824" y="463824"/>
            <a:ext cx="9805260" cy="647927"/>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6E075206-FC7D-CC42-88DC-373F393675E0}"/>
              </a:ext>
            </a:extLst>
          </p:cNvPr>
          <p:cNvPicPr>
            <a:picLocks noChangeAspect="1"/>
          </p:cNvPicPr>
          <p:nvPr userDrawn="1"/>
        </p:nvPicPr>
        <p:blipFill>
          <a:blip r:embed="rId2"/>
          <a:stretch>
            <a:fillRect/>
          </a:stretch>
        </p:blipFill>
        <p:spPr>
          <a:xfrm>
            <a:off x="11496600" y="230157"/>
            <a:ext cx="489056" cy="746626"/>
          </a:xfrm>
          <a:prstGeom prst="rect">
            <a:avLst/>
          </a:prstGeom>
        </p:spPr>
      </p:pic>
      <p:sp>
        <p:nvSpPr>
          <p:cNvPr id="8" name="Footer Placeholder 10">
            <a:extLst>
              <a:ext uri="{FF2B5EF4-FFF2-40B4-BE49-F238E27FC236}">
                <a16:creationId xmlns:a16="http://schemas.microsoft.com/office/drawing/2014/main" id="{F6CE196D-BC1D-C64F-8C91-14F69F1BCEB2}"/>
              </a:ext>
            </a:extLst>
          </p:cNvPr>
          <p:cNvSpPr txBox="1">
            <a:spLocks/>
          </p:cNvSpPr>
          <p:nvPr userDrawn="1"/>
        </p:nvSpPr>
        <p:spPr>
          <a:xfrm>
            <a:off x="9021773" y="6356350"/>
            <a:ext cx="296388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err="1">
                <a:solidFill>
                  <a:schemeClr val="accent2"/>
                </a:solidFill>
                <a:latin typeface="Calibri" panose="020F0502020204030204" pitchFamily="34" charset="0"/>
                <a:cs typeface="Calibri" panose="020F0502020204030204" pitchFamily="34" charset="0"/>
              </a:rPr>
              <a:t>eufic.org</a:t>
            </a:r>
            <a:endParaRPr lang="en-US" dirty="0">
              <a:solidFill>
                <a:schemeClr val="accent2"/>
              </a:solidFill>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9CB68FCB-6B12-C5DE-4E4B-25D70CDE61E6}"/>
              </a:ext>
            </a:extLst>
          </p:cNvPr>
          <p:cNvSpPr>
            <a:spLocks noGrp="1"/>
          </p:cNvSpPr>
          <p:nvPr>
            <p:ph idx="12" hasCustomPrompt="1"/>
          </p:nvPr>
        </p:nvSpPr>
        <p:spPr>
          <a:xfrm>
            <a:off x="463824" y="6356350"/>
            <a:ext cx="6851376" cy="365125"/>
          </a:xfrm>
        </p:spPr>
        <p:txBody>
          <a:bodyPr anchor="ctr">
            <a:normAutofit/>
          </a:bodyPr>
          <a:lstStyle>
            <a:lvl1pPr marL="0" indent="0">
              <a:buNone/>
              <a:defRPr sz="1200">
                <a:solidFill>
                  <a:schemeClr val="tx2">
                    <a:lumMod val="20000"/>
                    <a:lumOff val="80000"/>
                  </a:schemeClr>
                </a:solidFill>
              </a:defRPr>
            </a:lvl1pPr>
          </a:lstStyle>
          <a:p>
            <a:pPr lvl="0"/>
            <a:r>
              <a:rPr lang="en-US" dirty="0"/>
              <a:t>Sources</a:t>
            </a:r>
          </a:p>
        </p:txBody>
      </p:sp>
    </p:spTree>
    <p:extLst>
      <p:ext uri="{BB962C8B-B14F-4D97-AF65-F5344CB8AC3E}">
        <p14:creationId xmlns:p14="http://schemas.microsoft.com/office/powerpoint/2010/main" val="73541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page">
    <p:bg>
      <p:bgPr>
        <a:solidFill>
          <a:srgbClr val="587ABC"/>
        </a:solidFill>
        <a:effectLst/>
      </p:bgPr>
    </p:bg>
    <p:spTree>
      <p:nvGrpSpPr>
        <p:cNvPr id="1" name=""/>
        <p:cNvGrpSpPr/>
        <p:nvPr/>
      </p:nvGrpSpPr>
      <p:grpSpPr>
        <a:xfrm>
          <a:off x="0" y="0"/>
          <a:ext cx="0" cy="0"/>
          <a:chOff x="0" y="0"/>
          <a:chExt cx="0" cy="0"/>
        </a:xfrm>
      </p:grpSpPr>
      <p:sp>
        <p:nvSpPr>
          <p:cNvPr id="4" name="Footer Placeholder 10">
            <a:extLst>
              <a:ext uri="{FF2B5EF4-FFF2-40B4-BE49-F238E27FC236}">
                <a16:creationId xmlns:a16="http://schemas.microsoft.com/office/drawing/2014/main" id="{B069149F-0B31-440D-8CAA-8DA7AC6242AB}"/>
              </a:ext>
            </a:extLst>
          </p:cNvPr>
          <p:cNvSpPr txBox="1">
            <a:spLocks/>
          </p:cNvSpPr>
          <p:nvPr/>
        </p:nvSpPr>
        <p:spPr>
          <a:xfrm>
            <a:off x="9023350" y="6356350"/>
            <a:ext cx="2963863"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bg1"/>
                </a:solidFill>
                <a:cs typeface="Calibri" panose="020F0502020204030204" pitchFamily="34" charset="0"/>
              </a:rPr>
              <a:t>eufic.org</a:t>
            </a:r>
            <a:endParaRPr lang="en-US">
              <a:solidFill>
                <a:schemeClr val="bg1"/>
              </a:solidFill>
              <a:cs typeface="Calibri" panose="020F0502020204030204" pitchFamily="34" charset="0"/>
            </a:endParaRPr>
          </a:p>
        </p:txBody>
      </p:sp>
      <p:pic>
        <p:nvPicPr>
          <p:cNvPr id="5" name="Picture 5">
            <a:extLst>
              <a:ext uri="{FF2B5EF4-FFF2-40B4-BE49-F238E27FC236}">
                <a16:creationId xmlns:a16="http://schemas.microsoft.com/office/drawing/2014/main" id="{89BD8390-8F27-46F0-BAE4-5E9A251D7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9850" y="230188"/>
            <a:ext cx="4873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463825" y="1920457"/>
            <a:ext cx="6879368" cy="589058"/>
          </a:xfrm>
        </p:spPr>
        <p:txBody>
          <a:bodyPr>
            <a:normAutofit/>
          </a:bodyPr>
          <a:lstStyle>
            <a:lvl1pPr>
              <a:defRPr>
                <a:solidFill>
                  <a:schemeClr val="bg1"/>
                </a:solidFill>
              </a:defRPr>
            </a:lvl1pPr>
          </a:lstStyle>
          <a:p>
            <a:r>
              <a:rPr lang="en-GB"/>
              <a:t>Click to edit Master title style</a:t>
            </a:r>
          </a:p>
        </p:txBody>
      </p:sp>
      <p:sp>
        <p:nvSpPr>
          <p:cNvPr id="14" name="Subtitle 2"/>
          <p:cNvSpPr>
            <a:spLocks noGrp="1"/>
          </p:cNvSpPr>
          <p:nvPr>
            <p:ph type="subTitle" idx="1"/>
          </p:nvPr>
        </p:nvSpPr>
        <p:spPr>
          <a:xfrm>
            <a:off x="463824" y="2672579"/>
            <a:ext cx="6879368" cy="923783"/>
          </a:xfrm>
        </p:spPr>
        <p:txBody>
          <a:bodyPr/>
          <a:lstStyle>
            <a:lvl1pPr marL="0" indent="0">
              <a:buNone/>
              <a:defRPr>
                <a:solidFill>
                  <a:schemeClr val="bg1"/>
                </a:solidFill>
              </a:defRPr>
            </a:lvl1pPr>
          </a:lstStyle>
          <a:p>
            <a:r>
              <a:rPr lang="en-GB"/>
              <a:t>Click to edit Master subtitle style</a:t>
            </a:r>
          </a:p>
        </p:txBody>
      </p:sp>
      <p:sp>
        <p:nvSpPr>
          <p:cNvPr id="6" name="Footer Placeholder 4">
            <a:extLst>
              <a:ext uri="{FF2B5EF4-FFF2-40B4-BE49-F238E27FC236}">
                <a16:creationId xmlns:a16="http://schemas.microsoft.com/office/drawing/2014/main" id="{5631E655-F913-4204-B4A3-3E7CD0D6B5A9}"/>
              </a:ext>
            </a:extLst>
          </p:cNvPr>
          <p:cNvSpPr>
            <a:spLocks noGrp="1"/>
          </p:cNvSpPr>
          <p:nvPr>
            <p:ph type="ftr" sz="quarter" idx="10"/>
          </p:nvPr>
        </p:nvSpPr>
        <p:spPr/>
        <p:txBody>
          <a:bodyPr/>
          <a:lstStyle>
            <a:lvl1pPr>
              <a:defRPr>
                <a:solidFill>
                  <a:schemeClr val="bg1"/>
                </a:solidFill>
              </a:defRPr>
            </a:lvl1pPr>
          </a:lstStyle>
          <a:p>
            <a:pPr>
              <a:defRPr/>
            </a:pPr>
            <a:endParaRPr lang="en-US"/>
          </a:p>
        </p:txBody>
      </p:sp>
    </p:spTree>
    <p:extLst>
      <p:ext uri="{BB962C8B-B14F-4D97-AF65-F5344CB8AC3E}">
        <p14:creationId xmlns:p14="http://schemas.microsoft.com/office/powerpoint/2010/main" val="152369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page">
    <p:bg>
      <p:bgPr>
        <a:solidFill>
          <a:srgbClr val="00A070"/>
        </a:solidFill>
        <a:effectLst/>
      </p:bgPr>
    </p:bg>
    <p:spTree>
      <p:nvGrpSpPr>
        <p:cNvPr id="1" name=""/>
        <p:cNvGrpSpPr/>
        <p:nvPr/>
      </p:nvGrpSpPr>
      <p:grpSpPr>
        <a:xfrm>
          <a:off x="0" y="0"/>
          <a:ext cx="0" cy="0"/>
          <a:chOff x="0" y="0"/>
          <a:chExt cx="0" cy="0"/>
        </a:xfrm>
      </p:grpSpPr>
      <p:sp>
        <p:nvSpPr>
          <p:cNvPr id="4" name="Footer Placeholder 10">
            <a:extLst>
              <a:ext uri="{FF2B5EF4-FFF2-40B4-BE49-F238E27FC236}">
                <a16:creationId xmlns:a16="http://schemas.microsoft.com/office/drawing/2014/main" id="{AFE73B19-C603-4073-9868-1E77AA359A9C}"/>
              </a:ext>
            </a:extLst>
          </p:cNvPr>
          <p:cNvSpPr txBox="1">
            <a:spLocks/>
          </p:cNvSpPr>
          <p:nvPr/>
        </p:nvSpPr>
        <p:spPr>
          <a:xfrm>
            <a:off x="9023350" y="6356350"/>
            <a:ext cx="2963863"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bg1"/>
                </a:solidFill>
                <a:cs typeface="Calibri" panose="020F0502020204030204" pitchFamily="34" charset="0"/>
              </a:rPr>
              <a:t>eufic.org</a:t>
            </a:r>
            <a:endParaRPr lang="en-US">
              <a:solidFill>
                <a:schemeClr val="bg1"/>
              </a:solidFill>
              <a:cs typeface="Calibri" panose="020F0502020204030204" pitchFamily="34" charset="0"/>
            </a:endParaRPr>
          </a:p>
        </p:txBody>
      </p:sp>
      <p:pic>
        <p:nvPicPr>
          <p:cNvPr id="5" name="Picture 5">
            <a:extLst>
              <a:ext uri="{FF2B5EF4-FFF2-40B4-BE49-F238E27FC236}">
                <a16:creationId xmlns:a16="http://schemas.microsoft.com/office/drawing/2014/main" id="{1E6FF757-F9A8-4FB4-B01C-D5230A000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9850" y="230188"/>
            <a:ext cx="4873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463825" y="1920457"/>
            <a:ext cx="6879368" cy="589058"/>
          </a:xfrm>
        </p:spPr>
        <p:txBody>
          <a:bodyPr>
            <a:normAutofit/>
          </a:bodyPr>
          <a:lstStyle>
            <a:lvl1pPr>
              <a:defRPr>
                <a:solidFill>
                  <a:schemeClr val="bg1"/>
                </a:solidFill>
              </a:defRPr>
            </a:lvl1pPr>
          </a:lstStyle>
          <a:p>
            <a:r>
              <a:rPr lang="en-GB"/>
              <a:t>Click to edit Master title style</a:t>
            </a:r>
          </a:p>
        </p:txBody>
      </p:sp>
      <p:sp>
        <p:nvSpPr>
          <p:cNvPr id="14" name="Subtitle 2"/>
          <p:cNvSpPr>
            <a:spLocks noGrp="1"/>
          </p:cNvSpPr>
          <p:nvPr>
            <p:ph type="subTitle" idx="1"/>
          </p:nvPr>
        </p:nvSpPr>
        <p:spPr>
          <a:xfrm>
            <a:off x="463824" y="2672579"/>
            <a:ext cx="6879368" cy="923783"/>
          </a:xfrm>
        </p:spPr>
        <p:txBody>
          <a:bodyPr/>
          <a:lstStyle>
            <a:lvl1pPr marL="0" indent="0">
              <a:buNone/>
              <a:defRPr>
                <a:solidFill>
                  <a:schemeClr val="bg1"/>
                </a:solidFill>
              </a:defRPr>
            </a:lvl1pPr>
          </a:lstStyle>
          <a:p>
            <a:r>
              <a:rPr lang="en-GB"/>
              <a:t>Click to edit Master subtitle style</a:t>
            </a:r>
          </a:p>
        </p:txBody>
      </p:sp>
      <p:sp>
        <p:nvSpPr>
          <p:cNvPr id="6" name="Footer Placeholder 4">
            <a:extLst>
              <a:ext uri="{FF2B5EF4-FFF2-40B4-BE49-F238E27FC236}">
                <a16:creationId xmlns:a16="http://schemas.microsoft.com/office/drawing/2014/main" id="{5CA02888-E405-41B7-B89D-F7E4E9F70DC0}"/>
              </a:ext>
            </a:extLst>
          </p:cNvPr>
          <p:cNvSpPr>
            <a:spLocks noGrp="1"/>
          </p:cNvSpPr>
          <p:nvPr>
            <p:ph type="ftr" sz="quarter" idx="10"/>
          </p:nvPr>
        </p:nvSpPr>
        <p:spPr/>
        <p:txBody>
          <a:bodyPr/>
          <a:lstStyle>
            <a:lvl1pPr>
              <a:defRPr>
                <a:solidFill>
                  <a:schemeClr val="bg1"/>
                </a:solidFill>
              </a:defRPr>
            </a:lvl1pPr>
          </a:lstStyle>
          <a:p>
            <a:pPr>
              <a:defRPr/>
            </a:pPr>
            <a:endParaRPr lang="en-US"/>
          </a:p>
        </p:txBody>
      </p:sp>
    </p:spTree>
    <p:extLst>
      <p:ext uri="{BB962C8B-B14F-4D97-AF65-F5344CB8AC3E}">
        <p14:creationId xmlns:p14="http://schemas.microsoft.com/office/powerpoint/2010/main" val="327512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Quote slide">
    <p:bg>
      <p:bgPr>
        <a:solidFill>
          <a:schemeClr val="accent1"/>
        </a:solidFill>
        <a:effectLst/>
      </p:bgPr>
    </p:bg>
    <p:spTree>
      <p:nvGrpSpPr>
        <p:cNvPr id="1" name=""/>
        <p:cNvGrpSpPr/>
        <p:nvPr/>
      </p:nvGrpSpPr>
      <p:grpSpPr>
        <a:xfrm>
          <a:off x="0" y="0"/>
          <a:ext cx="0" cy="0"/>
          <a:chOff x="0" y="0"/>
          <a:chExt cx="0" cy="0"/>
        </a:xfrm>
      </p:grpSpPr>
      <p:sp>
        <p:nvSpPr>
          <p:cNvPr id="3" name="Footer Placeholder 10">
            <a:extLst>
              <a:ext uri="{FF2B5EF4-FFF2-40B4-BE49-F238E27FC236}">
                <a16:creationId xmlns:a16="http://schemas.microsoft.com/office/drawing/2014/main" id="{580AE749-1C58-4589-A475-D451B97C19BB}"/>
              </a:ext>
            </a:extLst>
          </p:cNvPr>
          <p:cNvSpPr txBox="1">
            <a:spLocks/>
          </p:cNvSpPr>
          <p:nvPr/>
        </p:nvSpPr>
        <p:spPr>
          <a:xfrm>
            <a:off x="9023350" y="6356350"/>
            <a:ext cx="2963863"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bg1"/>
                </a:solidFill>
                <a:cs typeface="Calibri" panose="020F0502020204030204" pitchFamily="34" charset="0"/>
              </a:rPr>
              <a:t>eufic.org</a:t>
            </a:r>
            <a:endParaRPr lang="en-US">
              <a:solidFill>
                <a:schemeClr val="bg1"/>
              </a:solidFill>
              <a:cs typeface="Calibri" panose="020F0502020204030204" pitchFamily="34" charset="0"/>
            </a:endParaRPr>
          </a:p>
        </p:txBody>
      </p:sp>
      <p:pic>
        <p:nvPicPr>
          <p:cNvPr id="4" name="Picture 5">
            <a:extLst>
              <a:ext uri="{FF2B5EF4-FFF2-40B4-BE49-F238E27FC236}">
                <a16:creationId xmlns:a16="http://schemas.microsoft.com/office/drawing/2014/main" id="{1EF97635-5734-40A2-BFEA-19AAA8A82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9850" y="230188"/>
            <a:ext cx="4873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0558" y="2342090"/>
            <a:ext cx="9430884" cy="1325563"/>
          </a:xfrm>
        </p:spPr>
        <p:txBody>
          <a:bodyPr/>
          <a:lstStyle>
            <a:lvl1pPr algn="ctr">
              <a:defRPr>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9F41CD1B-D52C-40D1-9511-5F94C2A1A142}"/>
              </a:ext>
            </a:extLst>
          </p:cNvPr>
          <p:cNvSpPr>
            <a:spLocks noGrp="1"/>
          </p:cNvSpPr>
          <p:nvPr>
            <p:ph type="ftr" sz="quarter" idx="10"/>
          </p:nvPr>
        </p:nvSpPr>
        <p:spPr>
          <a:xfrm>
            <a:off x="4038600" y="3954463"/>
            <a:ext cx="4114800" cy="365125"/>
          </a:xfrm>
        </p:spPr>
        <p:txBody>
          <a:bodyPr/>
          <a:lstStyle>
            <a:lvl1pPr>
              <a:defRPr sz="2000">
                <a:solidFill>
                  <a:schemeClr val="bg1"/>
                </a:solidFill>
              </a:defRPr>
            </a:lvl1pPr>
          </a:lstStyle>
          <a:p>
            <a:pPr>
              <a:defRPr/>
            </a:pPr>
            <a:endParaRPr lang="en-US"/>
          </a:p>
        </p:txBody>
      </p:sp>
    </p:spTree>
    <p:extLst>
      <p:ext uri="{BB962C8B-B14F-4D97-AF65-F5344CB8AC3E}">
        <p14:creationId xmlns:p14="http://schemas.microsoft.com/office/powerpoint/2010/main" val="2705038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Question/Quote slide">
    <p:bg>
      <p:bgPr>
        <a:solidFill>
          <a:srgbClr val="587ABC"/>
        </a:solidFill>
        <a:effectLst/>
      </p:bgPr>
    </p:bg>
    <p:spTree>
      <p:nvGrpSpPr>
        <p:cNvPr id="1" name=""/>
        <p:cNvGrpSpPr/>
        <p:nvPr/>
      </p:nvGrpSpPr>
      <p:grpSpPr>
        <a:xfrm>
          <a:off x="0" y="0"/>
          <a:ext cx="0" cy="0"/>
          <a:chOff x="0" y="0"/>
          <a:chExt cx="0" cy="0"/>
        </a:xfrm>
      </p:grpSpPr>
      <p:sp>
        <p:nvSpPr>
          <p:cNvPr id="3" name="Footer Placeholder 10">
            <a:extLst>
              <a:ext uri="{FF2B5EF4-FFF2-40B4-BE49-F238E27FC236}">
                <a16:creationId xmlns:a16="http://schemas.microsoft.com/office/drawing/2014/main" id="{91915BA6-7847-45F3-AB75-121E2661B4B9}"/>
              </a:ext>
            </a:extLst>
          </p:cNvPr>
          <p:cNvSpPr txBox="1">
            <a:spLocks/>
          </p:cNvSpPr>
          <p:nvPr/>
        </p:nvSpPr>
        <p:spPr>
          <a:xfrm>
            <a:off x="9023350" y="6356350"/>
            <a:ext cx="2963863"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bg1"/>
                </a:solidFill>
                <a:cs typeface="Calibri" panose="020F0502020204030204" pitchFamily="34" charset="0"/>
              </a:rPr>
              <a:t>eufic.org</a:t>
            </a:r>
            <a:endParaRPr lang="en-US">
              <a:solidFill>
                <a:schemeClr val="bg1"/>
              </a:solidFill>
              <a:cs typeface="Calibri" panose="020F0502020204030204" pitchFamily="34" charset="0"/>
            </a:endParaRPr>
          </a:p>
        </p:txBody>
      </p:sp>
      <p:pic>
        <p:nvPicPr>
          <p:cNvPr id="4" name="Picture 5">
            <a:extLst>
              <a:ext uri="{FF2B5EF4-FFF2-40B4-BE49-F238E27FC236}">
                <a16:creationId xmlns:a16="http://schemas.microsoft.com/office/drawing/2014/main" id="{05C08ECC-0A46-4074-8668-305B034EF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9850" y="230188"/>
            <a:ext cx="4873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0558" y="2342090"/>
            <a:ext cx="9430884" cy="1325563"/>
          </a:xfrm>
        </p:spPr>
        <p:txBody>
          <a:bodyPr/>
          <a:lstStyle>
            <a:lvl1pPr algn="ctr">
              <a:defRPr>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A704C4FB-D677-4A9A-8681-081D82BD392E}"/>
              </a:ext>
            </a:extLst>
          </p:cNvPr>
          <p:cNvSpPr>
            <a:spLocks noGrp="1"/>
          </p:cNvSpPr>
          <p:nvPr>
            <p:ph type="ftr" sz="quarter" idx="10"/>
          </p:nvPr>
        </p:nvSpPr>
        <p:spPr>
          <a:xfrm>
            <a:off x="4038600" y="3954463"/>
            <a:ext cx="4114800" cy="365125"/>
          </a:xfrm>
        </p:spPr>
        <p:txBody>
          <a:bodyPr/>
          <a:lstStyle>
            <a:lvl1pPr>
              <a:defRPr sz="2000">
                <a:solidFill>
                  <a:schemeClr val="bg1"/>
                </a:solidFill>
              </a:defRPr>
            </a:lvl1pPr>
          </a:lstStyle>
          <a:p>
            <a:pPr>
              <a:defRPr/>
            </a:pPr>
            <a:endParaRPr lang="en-US"/>
          </a:p>
        </p:txBody>
      </p:sp>
    </p:spTree>
    <p:extLst>
      <p:ext uri="{BB962C8B-B14F-4D97-AF65-F5344CB8AC3E}">
        <p14:creationId xmlns:p14="http://schemas.microsoft.com/office/powerpoint/2010/main" val="207574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Question/Quote slide">
    <p:bg>
      <p:bgPr>
        <a:solidFill>
          <a:srgbClr val="00A070"/>
        </a:solidFill>
        <a:effectLst/>
      </p:bgPr>
    </p:bg>
    <p:spTree>
      <p:nvGrpSpPr>
        <p:cNvPr id="1" name=""/>
        <p:cNvGrpSpPr/>
        <p:nvPr/>
      </p:nvGrpSpPr>
      <p:grpSpPr>
        <a:xfrm>
          <a:off x="0" y="0"/>
          <a:ext cx="0" cy="0"/>
          <a:chOff x="0" y="0"/>
          <a:chExt cx="0" cy="0"/>
        </a:xfrm>
      </p:grpSpPr>
      <p:sp>
        <p:nvSpPr>
          <p:cNvPr id="3" name="Footer Placeholder 10">
            <a:extLst>
              <a:ext uri="{FF2B5EF4-FFF2-40B4-BE49-F238E27FC236}">
                <a16:creationId xmlns:a16="http://schemas.microsoft.com/office/drawing/2014/main" id="{9317BBBC-73B3-4D9C-826E-163F94BE945A}"/>
              </a:ext>
            </a:extLst>
          </p:cNvPr>
          <p:cNvSpPr txBox="1">
            <a:spLocks/>
          </p:cNvSpPr>
          <p:nvPr/>
        </p:nvSpPr>
        <p:spPr>
          <a:xfrm>
            <a:off x="9023350" y="6356350"/>
            <a:ext cx="2963863"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bg1"/>
                </a:solidFill>
                <a:cs typeface="Calibri" panose="020F0502020204030204" pitchFamily="34" charset="0"/>
              </a:rPr>
              <a:t>eufic.org</a:t>
            </a:r>
            <a:endParaRPr lang="en-US">
              <a:solidFill>
                <a:schemeClr val="bg1"/>
              </a:solidFill>
              <a:cs typeface="Calibri" panose="020F0502020204030204" pitchFamily="34" charset="0"/>
            </a:endParaRPr>
          </a:p>
        </p:txBody>
      </p:sp>
      <p:pic>
        <p:nvPicPr>
          <p:cNvPr id="4" name="Picture 5">
            <a:extLst>
              <a:ext uri="{FF2B5EF4-FFF2-40B4-BE49-F238E27FC236}">
                <a16:creationId xmlns:a16="http://schemas.microsoft.com/office/drawing/2014/main" id="{29AEEBDE-1965-48A7-8D49-10CD2EBB8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9850" y="230188"/>
            <a:ext cx="4873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0558" y="2342090"/>
            <a:ext cx="9430884" cy="1325563"/>
          </a:xfrm>
        </p:spPr>
        <p:txBody>
          <a:bodyPr/>
          <a:lstStyle>
            <a:lvl1pPr algn="ctr">
              <a:defRPr>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A4249BA3-7BCA-4215-AE23-DCF348AE5593}"/>
              </a:ext>
            </a:extLst>
          </p:cNvPr>
          <p:cNvSpPr>
            <a:spLocks noGrp="1"/>
          </p:cNvSpPr>
          <p:nvPr>
            <p:ph type="ftr" sz="quarter" idx="10"/>
          </p:nvPr>
        </p:nvSpPr>
        <p:spPr>
          <a:xfrm>
            <a:off x="4038600" y="3954463"/>
            <a:ext cx="4114800" cy="365125"/>
          </a:xfrm>
        </p:spPr>
        <p:txBody>
          <a:bodyPr/>
          <a:lstStyle>
            <a:lvl1pPr>
              <a:defRPr sz="2000">
                <a:solidFill>
                  <a:schemeClr val="bg1"/>
                </a:solidFill>
              </a:defRPr>
            </a:lvl1pPr>
          </a:lstStyle>
          <a:p>
            <a:pPr>
              <a:defRPr/>
            </a:pPr>
            <a:endParaRPr lang="en-US"/>
          </a:p>
        </p:txBody>
      </p:sp>
    </p:spTree>
    <p:extLst>
      <p:ext uri="{BB962C8B-B14F-4D97-AF65-F5344CB8AC3E}">
        <p14:creationId xmlns:p14="http://schemas.microsoft.com/office/powerpoint/2010/main" val="1613123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Quote slide 3">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A5954965-956A-4166-A906-6358A6663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6675" y="230188"/>
            <a:ext cx="488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10">
            <a:extLst>
              <a:ext uri="{FF2B5EF4-FFF2-40B4-BE49-F238E27FC236}">
                <a16:creationId xmlns:a16="http://schemas.microsoft.com/office/drawing/2014/main" id="{5437D8D4-A11C-4908-8794-F41B1FCB0272}"/>
              </a:ext>
            </a:extLst>
          </p:cNvPr>
          <p:cNvSpPr txBox="1">
            <a:spLocks/>
          </p:cNvSpPr>
          <p:nvPr/>
        </p:nvSpPr>
        <p:spPr>
          <a:xfrm>
            <a:off x="9021763" y="6356350"/>
            <a:ext cx="2963862"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accent2"/>
                </a:solidFill>
                <a:cs typeface="Calibri" panose="020F0502020204030204" pitchFamily="34" charset="0"/>
              </a:rPr>
              <a:t>eufic.org</a:t>
            </a:r>
            <a:endParaRPr lang="en-US">
              <a:solidFill>
                <a:schemeClr val="accent2"/>
              </a:solidFill>
              <a:cs typeface="Calibri" panose="020F0502020204030204" pitchFamily="34" charset="0"/>
            </a:endParaRPr>
          </a:p>
        </p:txBody>
      </p:sp>
      <p:sp>
        <p:nvSpPr>
          <p:cNvPr id="2" name="Title 1"/>
          <p:cNvSpPr>
            <a:spLocks noGrp="1"/>
          </p:cNvSpPr>
          <p:nvPr>
            <p:ph type="title"/>
          </p:nvPr>
        </p:nvSpPr>
        <p:spPr>
          <a:xfrm>
            <a:off x="1380558" y="2568679"/>
            <a:ext cx="9430884" cy="1325563"/>
          </a:xfrm>
        </p:spPr>
        <p:txBody>
          <a:bodyPr/>
          <a:lstStyle>
            <a:lvl1pPr algn="ctr">
              <a:defRPr/>
            </a:lvl1pPr>
          </a:lstStyle>
          <a:p>
            <a:r>
              <a:rPr lang="en-GB"/>
              <a:t>Click to edit Master title style</a:t>
            </a:r>
          </a:p>
        </p:txBody>
      </p:sp>
      <p:sp>
        <p:nvSpPr>
          <p:cNvPr id="5" name="Footer Placeholder 4">
            <a:extLst>
              <a:ext uri="{FF2B5EF4-FFF2-40B4-BE49-F238E27FC236}">
                <a16:creationId xmlns:a16="http://schemas.microsoft.com/office/drawing/2014/main" id="{3BD53D53-2251-42D5-B45F-6239A2BC15F1}"/>
              </a:ext>
            </a:extLst>
          </p:cNvPr>
          <p:cNvSpPr>
            <a:spLocks noGrp="1"/>
          </p:cNvSpPr>
          <p:nvPr>
            <p:ph type="ftr" sz="quarter" idx="10"/>
          </p:nvPr>
        </p:nvSpPr>
        <p:spPr>
          <a:xfrm>
            <a:off x="4038600" y="3954463"/>
            <a:ext cx="4114800" cy="365125"/>
          </a:xfrm>
        </p:spPr>
        <p:txBody>
          <a:bodyPr/>
          <a:lstStyle>
            <a:lvl1pPr>
              <a:defRPr sz="2000">
                <a:solidFill>
                  <a:schemeClr val="tx2"/>
                </a:solidFill>
              </a:defRPr>
            </a:lvl1pPr>
          </a:lstStyle>
          <a:p>
            <a:pPr>
              <a:defRPr/>
            </a:pPr>
            <a:endParaRPr lang="en-US"/>
          </a:p>
        </p:txBody>
      </p:sp>
    </p:spTree>
    <p:extLst>
      <p:ext uri="{BB962C8B-B14F-4D97-AF65-F5344CB8AC3E}">
        <p14:creationId xmlns:p14="http://schemas.microsoft.com/office/powerpoint/2010/main" val="339471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0540CEC-C907-4882-BBD6-99ED7D319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6675" y="230188"/>
            <a:ext cx="488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0">
            <a:extLst>
              <a:ext uri="{FF2B5EF4-FFF2-40B4-BE49-F238E27FC236}">
                <a16:creationId xmlns:a16="http://schemas.microsoft.com/office/drawing/2014/main" id="{7922196B-D44A-4D08-9442-B8AE001D8E99}"/>
              </a:ext>
            </a:extLst>
          </p:cNvPr>
          <p:cNvSpPr txBox="1">
            <a:spLocks/>
          </p:cNvSpPr>
          <p:nvPr/>
        </p:nvSpPr>
        <p:spPr>
          <a:xfrm>
            <a:off x="9021763" y="6356350"/>
            <a:ext cx="2963862" cy="365125"/>
          </a:xfrm>
          <a:prstGeom prst="rect">
            <a:avLst/>
          </a:prstGeom>
        </p:spPr>
        <p:txBody>
          <a:bodyPr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err="1">
                <a:solidFill>
                  <a:schemeClr val="accent2"/>
                </a:solidFill>
                <a:cs typeface="Calibri" panose="020F0502020204030204" pitchFamily="34" charset="0"/>
              </a:rPr>
              <a:t>eufic.org</a:t>
            </a:r>
            <a:endParaRPr lang="en-US">
              <a:solidFill>
                <a:schemeClr val="accent2"/>
              </a:solidFill>
              <a:cs typeface="Calibri" panose="020F0502020204030204" pitchFamily="34" charset="0"/>
            </a:endParaRPr>
          </a:p>
        </p:txBody>
      </p:sp>
      <p:sp>
        <p:nvSpPr>
          <p:cNvPr id="2" name="Title 1"/>
          <p:cNvSpPr>
            <a:spLocks noGrp="1"/>
          </p:cNvSpPr>
          <p:nvPr>
            <p:ph type="title"/>
          </p:nvPr>
        </p:nvSpPr>
        <p:spPr>
          <a:xfrm>
            <a:off x="463824" y="463824"/>
            <a:ext cx="9805260" cy="647927"/>
          </a:xfrm>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7725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5D0D3B6-BF4C-4E5F-AD2A-2CD5E0EAB795}"/>
              </a:ext>
            </a:extLst>
          </p:cNvPr>
          <p:cNvSpPr>
            <a:spLocks noGrp="1" noChangeArrowheads="1"/>
          </p:cNvSpPr>
          <p:nvPr>
            <p:ph type="title"/>
          </p:nvPr>
        </p:nvSpPr>
        <p:spPr bwMode="auto">
          <a:xfrm>
            <a:off x="463550" y="463550"/>
            <a:ext cx="112649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BE"/>
              <a:t>Click to edit Master title style</a:t>
            </a:r>
            <a:endParaRPr lang="en-US" altLang="en-BE"/>
          </a:p>
        </p:txBody>
      </p:sp>
      <p:sp>
        <p:nvSpPr>
          <p:cNvPr id="1027" name="Text Placeholder 2">
            <a:extLst>
              <a:ext uri="{FF2B5EF4-FFF2-40B4-BE49-F238E27FC236}">
                <a16:creationId xmlns:a16="http://schemas.microsoft.com/office/drawing/2014/main" id="{F27F33E2-C06B-4648-BEB6-F3743BC2BC3C}"/>
              </a:ext>
            </a:extLst>
          </p:cNvPr>
          <p:cNvSpPr>
            <a:spLocks noGrp="1" noChangeArrowheads="1"/>
          </p:cNvSpPr>
          <p:nvPr>
            <p:ph type="body" idx="1"/>
          </p:nvPr>
        </p:nvSpPr>
        <p:spPr bwMode="auto">
          <a:xfrm>
            <a:off x="463550" y="1825625"/>
            <a:ext cx="112649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BE"/>
              <a:t>Click to edit Master text styles</a:t>
            </a:r>
          </a:p>
          <a:p>
            <a:pPr lvl="1"/>
            <a:r>
              <a:rPr lang="en-GB" altLang="en-BE"/>
              <a:t>Second level</a:t>
            </a:r>
          </a:p>
          <a:p>
            <a:pPr lvl="2"/>
            <a:r>
              <a:rPr lang="en-GB" altLang="en-BE"/>
              <a:t>Third level</a:t>
            </a:r>
          </a:p>
          <a:p>
            <a:pPr lvl="3"/>
            <a:r>
              <a:rPr lang="en-GB" altLang="en-BE"/>
              <a:t>Fourth level</a:t>
            </a:r>
          </a:p>
          <a:p>
            <a:pPr lvl="4"/>
            <a:r>
              <a:rPr lang="en-GB" altLang="en-BE"/>
              <a:t>Fifth level</a:t>
            </a:r>
            <a:endParaRPr lang="en-US" altLang="en-BE"/>
          </a:p>
        </p:txBody>
      </p:sp>
      <p:sp>
        <p:nvSpPr>
          <p:cNvPr id="11" name="Footer Placeholder 10">
            <a:extLst>
              <a:ext uri="{FF2B5EF4-FFF2-40B4-BE49-F238E27FC236}">
                <a16:creationId xmlns:a16="http://schemas.microsoft.com/office/drawing/2014/main" id="{C7939AF8-7731-4E24-89D9-9311CA8BE5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2"/>
                </a:solidFill>
                <a:latin typeface="Calibri" panose="020F0502020204030204" pitchFamily="34" charset="0"/>
                <a:cs typeface="Calibri" panose="020F0502020204030204" pitchFamily="3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497"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 id="2147484393" r:id="rId13"/>
    <p:sldLayoutId id="2147484394" r:id="rId14"/>
    <p:sldLayoutId id="2147484395" r:id="rId15"/>
    <p:sldLayoutId id="2147484396" r:id="rId16"/>
    <p:sldLayoutId id="2147484397" r:id="rId17"/>
    <p:sldLayoutId id="2147484398" r:id="rId18"/>
    <p:sldLayoutId id="2147484399" r:id="rId19"/>
    <p:sldLayoutId id="2147484400" r:id="rId20"/>
    <p:sldLayoutId id="2147484401" r:id="rId21"/>
    <p:sldLayoutId id="2147484402" r:id="rId22"/>
    <p:sldLayoutId id="2147484403" r:id="rId23"/>
    <p:sldLayoutId id="2147484404" r:id="rId24"/>
    <p:sldLayoutId id="2147484405" r:id="rId25"/>
    <p:sldLayoutId id="2147484406" r:id="rId26"/>
    <p:sldLayoutId id="2147484498" r:id="rId27"/>
  </p:sldLayoutIdLst>
  <p:hf hdr="0" ftr="0" dt="0"/>
  <p:txStyles>
    <p:titleStyle>
      <a:lvl1pPr algn="l" rtl="0" eaLnBrk="1" fontAlgn="base" hangingPunct="1">
        <a:lnSpc>
          <a:spcPct val="90000"/>
        </a:lnSpc>
        <a:spcBef>
          <a:spcPct val="0"/>
        </a:spcBef>
        <a:spcAft>
          <a:spcPct val="0"/>
        </a:spcAft>
        <a:defRPr sz="4000" b="1" kern="1200">
          <a:solidFill>
            <a:schemeClr val="tx2"/>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4000" b="1">
          <a:solidFill>
            <a:schemeClr val="tx2"/>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4000" b="1">
          <a:solidFill>
            <a:schemeClr val="tx2"/>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4000" b="1">
          <a:solidFill>
            <a:schemeClr val="tx2"/>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4000" b="1">
          <a:solidFill>
            <a:schemeClr val="tx2"/>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4000" b="1">
          <a:solidFill>
            <a:schemeClr val="tx2"/>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4000" b="1">
          <a:solidFill>
            <a:schemeClr val="tx2"/>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4000" b="1">
          <a:solidFill>
            <a:schemeClr val="tx2"/>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4000" b="1">
          <a:solidFill>
            <a:schemeClr val="tx2"/>
          </a:solidFill>
          <a:latin typeface="Calibri" panose="020F0502020204030204" pitchFamily="34" charset="0"/>
          <a:cs typeface="Calibri" panose="020F0502020204030204" pitchFamily="34" charset="0"/>
        </a:defRPr>
      </a:lvl9pPr>
    </p:titleStyle>
    <p:bodyStyle>
      <a:lvl1pPr marL="228600" indent="-228600" algn="l" rtl="0" eaLnBrk="1" fontAlgn="base" hangingPunct="1">
        <a:lnSpc>
          <a:spcPct val="90000"/>
        </a:lnSpc>
        <a:spcBef>
          <a:spcPts val="1000"/>
        </a:spcBef>
        <a:spcAft>
          <a:spcPct val="0"/>
        </a:spcAft>
        <a:buClr>
          <a:schemeClr val="accent2"/>
        </a:buClr>
        <a:buFont typeface="Arial" panose="020B0604020202020204" pitchFamily="34" charset="0"/>
        <a:buChar char="•"/>
        <a:defRPr sz="3200" kern="1200">
          <a:solidFill>
            <a:schemeClr val="tx2"/>
          </a:solidFill>
          <a:latin typeface="Calibri" panose="020F0502020204030204" pitchFamily="34" charset="0"/>
          <a:ea typeface="+mn-ea"/>
          <a:cs typeface="Calibri" panose="020F0502020204030204" pitchFamily="34" charset="0"/>
        </a:defRPr>
      </a:lvl1pPr>
      <a:lvl2pPr marL="685800" indent="-228600" algn="l" rtl="0" eaLnBrk="1" fontAlgn="base" hangingPunct="1">
        <a:lnSpc>
          <a:spcPct val="90000"/>
        </a:lnSpc>
        <a:spcBef>
          <a:spcPts val="500"/>
        </a:spcBef>
        <a:spcAft>
          <a:spcPct val="0"/>
        </a:spcAft>
        <a:buClr>
          <a:schemeClr val="accent2"/>
        </a:buClr>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2pPr>
      <a:lvl3pPr marL="1143000" indent="-228600" algn="l" rtl="0" eaLnBrk="1" fontAlgn="base" hangingPunct="1">
        <a:lnSpc>
          <a:spcPct val="90000"/>
        </a:lnSpc>
        <a:spcBef>
          <a:spcPts val="500"/>
        </a:spcBef>
        <a:spcAft>
          <a:spcPct val="0"/>
        </a:spcAft>
        <a:buClr>
          <a:schemeClr val="accent2"/>
        </a:buClr>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3pPr>
      <a:lvl4pPr marL="1600200" indent="-228600" algn="l" rtl="0" eaLnBrk="1" fontAlgn="base" hangingPunct="1">
        <a:lnSpc>
          <a:spcPct val="90000"/>
        </a:lnSpc>
        <a:spcBef>
          <a:spcPts val="500"/>
        </a:spcBef>
        <a:spcAft>
          <a:spcPct val="0"/>
        </a:spcAft>
        <a:buClr>
          <a:schemeClr val="accent2"/>
        </a:buClr>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4pPr>
      <a:lvl5pPr marL="2057400" indent="-228600" algn="l" rtl="0" eaLnBrk="1" fontAlgn="base" hangingPunct="1">
        <a:lnSpc>
          <a:spcPct val="90000"/>
        </a:lnSpc>
        <a:spcBef>
          <a:spcPts val="500"/>
        </a:spcBef>
        <a:spcAft>
          <a:spcPct val="0"/>
        </a:spcAft>
        <a:buClr>
          <a:schemeClr val="accent2"/>
        </a:buClr>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eufic.org/en/who-we-are/eufic-membership"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chart" Target="../charts/chart1.xml"/><Relationship Id="rId4" Type="http://schemas.openxmlformats.org/officeDocument/2006/relationships/hyperlink" Target="https://www.eufic.org/en/european-project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eufic.org/" TargetMode="External"/><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pn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6.png"/><Relationship Id="rId2" Type="http://schemas.openxmlformats.org/officeDocument/2006/relationships/notesSlide" Target="../notesSlides/notesSlide13.xml"/><Relationship Id="rId16" Type="http://schemas.openxmlformats.org/officeDocument/2006/relationships/image" Target="../media/image47.png"/><Relationship Id="rId20" Type="http://schemas.openxmlformats.org/officeDocument/2006/relationships/image" Target="../media/image51.png"/><Relationship Id="rId29" Type="http://schemas.openxmlformats.org/officeDocument/2006/relationships/image" Target="../media/image60.png"/><Relationship Id="rId1" Type="http://schemas.openxmlformats.org/officeDocument/2006/relationships/slideLayout" Target="../slideLayouts/slideLayout9.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5.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jpeg"/><Relationship Id="rId10" Type="http://schemas.openxmlformats.org/officeDocument/2006/relationships/image" Target="../media/image41.png"/><Relationship Id="rId19" Type="http://schemas.openxmlformats.org/officeDocument/2006/relationships/image" Target="../media/image50.png"/><Relationship Id="rId31" Type="http://schemas.openxmlformats.org/officeDocument/2006/relationships/image" Target="../media/image62.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58.png"/><Relationship Id="rId30" Type="http://schemas.openxmlformats.org/officeDocument/2006/relationships/image" Target="../media/image6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9.xml"/><Relationship Id="rId4" Type="http://schemas.openxmlformats.org/officeDocument/2006/relationships/image" Target="../media/image65.jpeg"/></Relationships>
</file>

<file path=ppt/slides/_rels/slide1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78.jpeg"/><Relationship Id="rId4" Type="http://schemas.openxmlformats.org/officeDocument/2006/relationships/image" Target="../media/image7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80.jpeg"/></Relationships>
</file>

<file path=ppt/slides/_rels/slide31.xml.rels><?xml version="1.0" encoding="UTF-8" standalone="yes"?>
<Relationships xmlns="http://schemas.openxmlformats.org/package/2006/relationships"><Relationship Id="rId3" Type="http://schemas.openxmlformats.org/officeDocument/2006/relationships/hyperlink" Target="https://holifoodproject.eu/results/"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81.png"/><Relationship Id="rId4" Type="http://schemas.openxmlformats.org/officeDocument/2006/relationships/hyperlink" Target="https://holifoodproject.eu/stakeholder-participation-pag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0E18-2B8F-A7D4-25A1-2B399E91DBE2}"/>
              </a:ext>
            </a:extLst>
          </p:cNvPr>
          <p:cNvSpPr>
            <a:spLocks noGrp="1"/>
          </p:cNvSpPr>
          <p:nvPr>
            <p:ph type="ctrTitle"/>
          </p:nvPr>
        </p:nvSpPr>
        <p:spPr>
          <a:xfrm>
            <a:off x="363812" y="3429000"/>
            <a:ext cx="6879368" cy="589058"/>
          </a:xfrm>
        </p:spPr>
        <p:txBody>
          <a:bodyPr>
            <a:noAutofit/>
          </a:bodyPr>
          <a:lstStyle/>
          <a:p>
            <a:r>
              <a:rPr lang="en-US" sz="4500" dirty="0"/>
              <a:t>EUFIC : bridging informational gaps for a better management of emerging risks</a:t>
            </a:r>
          </a:p>
        </p:txBody>
      </p:sp>
      <p:sp>
        <p:nvSpPr>
          <p:cNvPr id="4" name="Text Placeholder 3">
            <a:extLst>
              <a:ext uri="{FF2B5EF4-FFF2-40B4-BE49-F238E27FC236}">
                <a16:creationId xmlns:a16="http://schemas.microsoft.com/office/drawing/2014/main" id="{F0F50D7E-9A18-895F-D050-40F76FCBFA7F}"/>
              </a:ext>
            </a:extLst>
          </p:cNvPr>
          <p:cNvSpPr>
            <a:spLocks noGrp="1"/>
          </p:cNvSpPr>
          <p:nvPr>
            <p:ph type="body" sz="half" idx="2"/>
          </p:nvPr>
        </p:nvSpPr>
        <p:spPr>
          <a:xfrm>
            <a:off x="298176" y="5484580"/>
            <a:ext cx="5778355" cy="803190"/>
          </a:xfrm>
        </p:spPr>
        <p:txBody>
          <a:bodyPr>
            <a:normAutofit fontScale="92500" lnSpcReduction="20000"/>
          </a:bodyPr>
          <a:lstStyle/>
          <a:p>
            <a:r>
              <a:rPr lang="en-GB" sz="2000" b="1" i="1" dirty="0"/>
              <a:t>EFSA </a:t>
            </a:r>
            <a:r>
              <a:rPr lang="en-GB" sz="2000" b="1" i="1" dirty="0" err="1"/>
              <a:t>StaDG</a:t>
            </a:r>
            <a:r>
              <a:rPr lang="en-GB" sz="2000" b="1" i="1" dirty="0"/>
              <a:t>-ER meeting</a:t>
            </a:r>
          </a:p>
          <a:p>
            <a:endParaRPr lang="en-GB" sz="2000" b="1" i="1" dirty="0"/>
          </a:p>
          <a:p>
            <a:r>
              <a:rPr lang="en-GB" sz="2000" i="1" dirty="0"/>
              <a:t>Brussels, November 2024</a:t>
            </a:r>
          </a:p>
        </p:txBody>
      </p:sp>
      <p:sp>
        <p:nvSpPr>
          <p:cNvPr id="5" name="Footer Placeholder 4">
            <a:extLst>
              <a:ext uri="{FF2B5EF4-FFF2-40B4-BE49-F238E27FC236}">
                <a16:creationId xmlns:a16="http://schemas.microsoft.com/office/drawing/2014/main" id="{CF28BFEC-6438-FC49-8529-BB66B57184A5}"/>
              </a:ext>
            </a:extLst>
          </p:cNvPr>
          <p:cNvSpPr>
            <a:spLocks noGrp="1"/>
          </p:cNvSpPr>
          <p:nvPr>
            <p:ph type="ftr" sz="quarter" idx="11"/>
          </p:nvPr>
        </p:nvSpPr>
        <p:spPr>
          <a:prstGeom prst="rect">
            <a:avLst/>
          </a:prstGeom>
        </p:spPr>
        <p:txBody>
          <a:bodyPr/>
          <a:lstStyle>
            <a:lvl1pPr algn="r">
              <a:defRPr>
                <a:solidFill>
                  <a:schemeClr val="bg1"/>
                </a:solidFill>
              </a:defRPr>
            </a:lvl1pPr>
          </a:lstStyle>
          <a:p>
            <a:r>
              <a:rPr lang="en-US" err="1"/>
              <a:t>www.eufic.org</a:t>
            </a:r>
            <a:endParaRPr lang="en-US"/>
          </a:p>
        </p:txBody>
      </p:sp>
    </p:spTree>
    <p:extLst>
      <p:ext uri="{BB962C8B-B14F-4D97-AF65-F5344CB8AC3E}">
        <p14:creationId xmlns:p14="http://schemas.microsoft.com/office/powerpoint/2010/main" val="1350637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A3EB16E-73FB-3274-ECA1-4FDEA61911F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80818" y="560439"/>
            <a:ext cx="11195663" cy="6297561"/>
          </a:xfrm>
          <a:prstGeom prst="rect">
            <a:avLst/>
          </a:prstGeom>
        </p:spPr>
      </p:pic>
      <p:sp>
        <p:nvSpPr>
          <p:cNvPr id="132098" name="Title 1">
            <a:extLst>
              <a:ext uri="{FF2B5EF4-FFF2-40B4-BE49-F238E27FC236}">
                <a16:creationId xmlns:a16="http://schemas.microsoft.com/office/drawing/2014/main" id="{3E19CC49-7A18-4791-91B8-4EB8DD9F9B18}"/>
              </a:ext>
            </a:extLst>
          </p:cNvPr>
          <p:cNvSpPr>
            <a:spLocks noGrp="1" noChangeArrowheads="1"/>
          </p:cNvSpPr>
          <p:nvPr>
            <p:ph type="title"/>
          </p:nvPr>
        </p:nvSpPr>
        <p:spPr/>
        <p:txBody>
          <a:bodyPr/>
          <a:lstStyle/>
          <a:p>
            <a:r>
              <a:rPr lang="fr-BE" altLang="en-BE"/>
              <a:t>Our </a:t>
            </a:r>
            <a:r>
              <a:rPr lang="fr-BE" altLang="en-BE" err="1"/>
              <a:t>governance</a:t>
            </a:r>
            <a:endParaRPr lang="fr-BE" altLang="en-BE" sz="3600"/>
          </a:p>
        </p:txBody>
      </p:sp>
      <p:sp>
        <p:nvSpPr>
          <p:cNvPr id="2" name="Content Placeholder 1">
            <a:extLst>
              <a:ext uri="{FF2B5EF4-FFF2-40B4-BE49-F238E27FC236}">
                <a16:creationId xmlns:a16="http://schemas.microsoft.com/office/drawing/2014/main" id="{14C9B56E-AFC7-53EE-C2D4-BDEDF7A3909C}"/>
              </a:ext>
            </a:extLst>
          </p:cNvPr>
          <p:cNvSpPr>
            <a:spLocks noGrp="1"/>
          </p:cNvSpPr>
          <p:nvPr>
            <p:ph idx="1"/>
          </p:nvPr>
        </p:nvSpPr>
        <p:spPr>
          <a:xfrm>
            <a:off x="463824" y="1251611"/>
            <a:ext cx="11474451" cy="647927"/>
          </a:xfrm>
        </p:spPr>
        <p:txBody>
          <a:bodyPr/>
          <a:lstStyle/>
          <a:p>
            <a:pPr marL="0" indent="0" fontAlgn="auto">
              <a:spcBef>
                <a:spcPts val="100"/>
              </a:spcBef>
              <a:spcAft>
                <a:spcPts val="100"/>
              </a:spcAft>
              <a:buClr>
                <a:schemeClr val="accent2"/>
              </a:buClr>
              <a:buFont typeface="Arial" panose="020B0604020202020204" pitchFamily="34" charset="0"/>
              <a:buNone/>
              <a:defRPr/>
            </a:pPr>
            <a:r>
              <a:rPr lang="en-US" altLang="en-US" sz="2400" b="1" spc="-8" dirty="0">
                <a:solidFill>
                  <a:schemeClr val="accent1"/>
                </a:solidFill>
              </a:rPr>
              <a:t>Representing sectors that are key to fulfilling our mission:</a:t>
            </a:r>
          </a:p>
          <a:p>
            <a:pPr marL="0" indent="0" fontAlgn="auto">
              <a:lnSpc>
                <a:spcPct val="120000"/>
              </a:lnSpc>
              <a:spcBef>
                <a:spcPts val="100"/>
              </a:spcBef>
              <a:spcAft>
                <a:spcPts val="100"/>
              </a:spcAft>
              <a:buClr>
                <a:schemeClr val="accent2"/>
              </a:buClr>
              <a:buNone/>
              <a:defRPr/>
            </a:pPr>
            <a:endParaRPr lang="en-US" altLang="en-US" sz="2400" spc="-8" dirty="0">
              <a:solidFill>
                <a:schemeClr val="tx2"/>
              </a:solidFill>
            </a:endParaRPr>
          </a:p>
          <a:p>
            <a:endParaRPr lang="en-GB" sz="2400" dirty="0"/>
          </a:p>
        </p:txBody>
      </p:sp>
      <p:sp>
        <p:nvSpPr>
          <p:cNvPr id="4" name="TextBox 3">
            <a:extLst>
              <a:ext uri="{FF2B5EF4-FFF2-40B4-BE49-F238E27FC236}">
                <a16:creationId xmlns:a16="http://schemas.microsoft.com/office/drawing/2014/main" id="{194623B9-7434-F303-F21A-9603DB3E102C}"/>
              </a:ext>
            </a:extLst>
          </p:cNvPr>
          <p:cNvSpPr txBox="1"/>
          <p:nvPr/>
        </p:nvSpPr>
        <p:spPr>
          <a:xfrm>
            <a:off x="463824" y="1657722"/>
            <a:ext cx="7319210" cy="707886"/>
          </a:xfrm>
          <a:prstGeom prst="rect">
            <a:avLst/>
          </a:prstGeom>
          <a:noFill/>
        </p:spPr>
        <p:txBody>
          <a:bodyPr wrap="square">
            <a:spAutoFit/>
          </a:bodyPr>
          <a:lstStyle/>
          <a:p>
            <a:pPr fontAlgn="auto">
              <a:spcBef>
                <a:spcPts val="100"/>
              </a:spcBef>
              <a:spcAft>
                <a:spcPts val="100"/>
              </a:spcAft>
              <a:buClr>
                <a:schemeClr val="accent2"/>
              </a:buClr>
              <a:defRPr/>
            </a:pPr>
            <a:r>
              <a:rPr lang="en-US" altLang="en-US" sz="2000" spc="-8" dirty="0">
                <a:solidFill>
                  <a:schemeClr val="tx2"/>
                </a:solidFill>
              </a:rPr>
              <a:t>Scientific community, healthcare and science communication practitioners, private sector, civil society</a:t>
            </a:r>
          </a:p>
        </p:txBody>
      </p:sp>
    </p:spTree>
    <p:extLst>
      <p:ext uri="{BB962C8B-B14F-4D97-AF65-F5344CB8AC3E}">
        <p14:creationId xmlns:p14="http://schemas.microsoft.com/office/powerpoint/2010/main" val="215773149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67A615-C04D-4DA1-B9F9-750E65214AD0}"/>
              </a:ext>
            </a:extLst>
          </p:cNvPr>
          <p:cNvSpPr>
            <a:spLocks noGrp="1" noChangeArrowheads="1"/>
          </p:cNvSpPr>
          <p:nvPr>
            <p:ph type="title"/>
          </p:nvPr>
        </p:nvSpPr>
        <p:spPr>
          <a:xfrm>
            <a:off x="600075" y="747713"/>
            <a:ext cx="9805988" cy="347663"/>
          </a:xfrm>
        </p:spPr>
        <p:txBody>
          <a:bodyPr>
            <a:noAutofit/>
          </a:bodyPr>
          <a:lstStyle/>
          <a:p>
            <a:r>
              <a:rPr lang="en-GB" altLang="en-BE" sz="3600" dirty="0"/>
              <a:t>Our funding in 2023</a:t>
            </a:r>
          </a:p>
        </p:txBody>
      </p:sp>
      <p:sp>
        <p:nvSpPr>
          <p:cNvPr id="3" name="TextBox 2">
            <a:extLst>
              <a:ext uri="{FF2B5EF4-FFF2-40B4-BE49-F238E27FC236}">
                <a16:creationId xmlns:a16="http://schemas.microsoft.com/office/drawing/2014/main" id="{6303C92A-3A6A-F196-3812-575F2E963709}"/>
              </a:ext>
            </a:extLst>
          </p:cNvPr>
          <p:cNvSpPr txBox="1"/>
          <p:nvPr/>
        </p:nvSpPr>
        <p:spPr>
          <a:xfrm>
            <a:off x="600075" y="5951309"/>
            <a:ext cx="8712052" cy="923330"/>
          </a:xfrm>
          <a:prstGeom prst="rect">
            <a:avLst/>
          </a:prstGeom>
          <a:noFill/>
        </p:spPr>
        <p:txBody>
          <a:bodyPr wrap="square">
            <a:spAutoFit/>
          </a:bodyPr>
          <a:lstStyle/>
          <a:p>
            <a:r>
              <a:rPr lang="en-GB" dirty="0">
                <a:solidFill>
                  <a:srgbClr val="FBAF17"/>
                </a:solidFill>
              </a:rPr>
              <a:t>EUFIC members can be found at: </a:t>
            </a:r>
            <a:r>
              <a:rPr lang="en-GB" dirty="0">
                <a:solidFill>
                  <a:srgbClr val="FBAF17"/>
                </a:solidFill>
                <a:hlinkClick r:id="rId3">
                  <a:extLst>
                    <a:ext uri="{A12FA001-AC4F-418D-AE19-62706E023703}">
                      <ahyp:hlinkClr xmlns:ahyp="http://schemas.microsoft.com/office/drawing/2018/hyperlinkcolor" val="tx"/>
                    </a:ext>
                  </a:extLst>
                </a:hlinkClick>
              </a:rPr>
              <a:t>EUFIC membership | Eufic</a:t>
            </a:r>
            <a:endParaRPr lang="en-GB" dirty="0">
              <a:solidFill>
                <a:srgbClr val="FBAF17"/>
              </a:solidFill>
            </a:endParaRPr>
          </a:p>
          <a:p>
            <a:r>
              <a:rPr lang="en-GB" dirty="0">
                <a:solidFill>
                  <a:srgbClr val="ED8018"/>
                </a:solidFill>
              </a:rPr>
              <a:t>EU projects we are involved in can be found at: </a:t>
            </a:r>
            <a:r>
              <a:rPr lang="en-GB" dirty="0">
                <a:solidFill>
                  <a:srgbClr val="ED8018"/>
                </a:solidFill>
                <a:hlinkClick r:id="rId4">
                  <a:extLst>
                    <a:ext uri="{A12FA001-AC4F-418D-AE19-62706E023703}">
                      <ahyp:hlinkClr xmlns:ahyp="http://schemas.microsoft.com/office/drawing/2018/hyperlinkcolor" val="tx"/>
                    </a:ext>
                  </a:extLst>
                </a:hlinkClick>
              </a:rPr>
              <a:t>European projects | Eufic</a:t>
            </a:r>
            <a:r>
              <a:rPr lang="en-GB" dirty="0">
                <a:solidFill>
                  <a:srgbClr val="ED8018"/>
                </a:solidFill>
              </a:rPr>
              <a:t> </a:t>
            </a:r>
          </a:p>
          <a:p>
            <a:endParaRPr lang="en-BE" dirty="0"/>
          </a:p>
        </p:txBody>
      </p:sp>
      <p:cxnSp>
        <p:nvCxnSpPr>
          <p:cNvPr id="5" name="Straight Connector 4">
            <a:extLst>
              <a:ext uri="{FF2B5EF4-FFF2-40B4-BE49-F238E27FC236}">
                <a16:creationId xmlns:a16="http://schemas.microsoft.com/office/drawing/2014/main" id="{F1EBDA46-354F-06BD-A138-786B7AE626C4}"/>
              </a:ext>
            </a:extLst>
          </p:cNvPr>
          <p:cNvCxnSpPr>
            <a:cxnSpLocks/>
          </p:cNvCxnSpPr>
          <p:nvPr/>
        </p:nvCxnSpPr>
        <p:spPr>
          <a:xfrm>
            <a:off x="5314893" y="3029261"/>
            <a:ext cx="1772102" cy="0"/>
          </a:xfrm>
          <a:prstGeom prst="line">
            <a:avLst/>
          </a:prstGeom>
          <a:ln w="6032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C4C62BB-46C1-3C10-82D6-2722CF744A2F}"/>
              </a:ext>
            </a:extLst>
          </p:cNvPr>
          <p:cNvSpPr txBox="1"/>
          <p:nvPr/>
        </p:nvSpPr>
        <p:spPr>
          <a:xfrm>
            <a:off x="7222070" y="2754774"/>
            <a:ext cx="2978332" cy="461665"/>
          </a:xfrm>
          <a:prstGeom prst="rect">
            <a:avLst/>
          </a:prstGeom>
          <a:noFill/>
        </p:spPr>
        <p:txBody>
          <a:bodyPr wrap="square" rtlCol="0">
            <a:spAutoFit/>
          </a:bodyPr>
          <a:lstStyle/>
          <a:p>
            <a:r>
              <a:rPr lang="en-GB" sz="2400" b="1" dirty="0">
                <a:solidFill>
                  <a:schemeClr val="accent3"/>
                </a:solidFill>
              </a:rPr>
              <a:t>Other 2%</a:t>
            </a:r>
            <a:endParaRPr lang="en-BE" sz="2400" b="1" dirty="0">
              <a:solidFill>
                <a:schemeClr val="accent3"/>
              </a:solidFill>
            </a:endParaRPr>
          </a:p>
        </p:txBody>
      </p:sp>
      <p:sp>
        <p:nvSpPr>
          <p:cNvPr id="10" name="TextBox 9">
            <a:extLst>
              <a:ext uri="{FF2B5EF4-FFF2-40B4-BE49-F238E27FC236}">
                <a16:creationId xmlns:a16="http://schemas.microsoft.com/office/drawing/2014/main" id="{F668E82A-22DC-59F1-A188-0819CDB05B9C}"/>
              </a:ext>
            </a:extLst>
          </p:cNvPr>
          <p:cNvSpPr txBox="1"/>
          <p:nvPr/>
        </p:nvSpPr>
        <p:spPr>
          <a:xfrm>
            <a:off x="7222070" y="1757381"/>
            <a:ext cx="4180114" cy="461665"/>
          </a:xfrm>
          <a:prstGeom prst="rect">
            <a:avLst/>
          </a:prstGeom>
          <a:noFill/>
        </p:spPr>
        <p:txBody>
          <a:bodyPr wrap="square" rtlCol="0">
            <a:spAutoFit/>
          </a:bodyPr>
          <a:lstStyle/>
          <a:p>
            <a:r>
              <a:rPr lang="en-GB" sz="2400" b="1" dirty="0">
                <a:solidFill>
                  <a:srgbClr val="FBAF17"/>
                </a:solidFill>
              </a:rPr>
              <a:t>Membership 31%</a:t>
            </a:r>
            <a:endParaRPr lang="en-BE" sz="2400" b="1" dirty="0">
              <a:solidFill>
                <a:srgbClr val="FBAF17"/>
              </a:solidFill>
            </a:endParaRPr>
          </a:p>
        </p:txBody>
      </p:sp>
      <p:cxnSp>
        <p:nvCxnSpPr>
          <p:cNvPr id="11" name="Straight Connector 10">
            <a:extLst>
              <a:ext uri="{FF2B5EF4-FFF2-40B4-BE49-F238E27FC236}">
                <a16:creationId xmlns:a16="http://schemas.microsoft.com/office/drawing/2014/main" id="{E427AF95-9461-CCAF-DFC1-6ADAFA258D7E}"/>
              </a:ext>
            </a:extLst>
          </p:cNvPr>
          <p:cNvCxnSpPr>
            <a:cxnSpLocks/>
          </p:cNvCxnSpPr>
          <p:nvPr/>
        </p:nvCxnSpPr>
        <p:spPr>
          <a:xfrm>
            <a:off x="4906193" y="3777508"/>
            <a:ext cx="2239494" cy="0"/>
          </a:xfrm>
          <a:prstGeom prst="line">
            <a:avLst/>
          </a:prstGeom>
          <a:ln w="60325">
            <a:solidFill>
              <a:srgbClr val="ED8018"/>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37D79DD-E5FE-812A-000F-D70CF83A0020}"/>
              </a:ext>
            </a:extLst>
          </p:cNvPr>
          <p:cNvSpPr txBox="1"/>
          <p:nvPr/>
        </p:nvSpPr>
        <p:spPr>
          <a:xfrm>
            <a:off x="7222070" y="3545464"/>
            <a:ext cx="2978332" cy="1846659"/>
          </a:xfrm>
          <a:prstGeom prst="rect">
            <a:avLst/>
          </a:prstGeom>
          <a:noFill/>
        </p:spPr>
        <p:txBody>
          <a:bodyPr wrap="square" rtlCol="0">
            <a:spAutoFit/>
          </a:bodyPr>
          <a:lstStyle/>
          <a:p>
            <a:r>
              <a:rPr lang="en-GB" sz="2400" b="1" dirty="0">
                <a:solidFill>
                  <a:schemeClr val="accent1"/>
                </a:solidFill>
              </a:rPr>
              <a:t>Public sources 67%</a:t>
            </a:r>
          </a:p>
          <a:p>
            <a:pPr marL="342900" indent="-342900">
              <a:buFont typeface="Arial" panose="020B0604020202020204" pitchFamily="34" charset="0"/>
              <a:buChar char="•"/>
            </a:pPr>
            <a:r>
              <a:rPr lang="en-GB" dirty="0">
                <a:solidFill>
                  <a:schemeClr val="accent1"/>
                </a:solidFill>
              </a:rPr>
              <a:t>Horizon 2020 and horizon Europe projects (39%)</a:t>
            </a:r>
          </a:p>
          <a:p>
            <a:pPr marL="342900" indent="-342900">
              <a:buFont typeface="Arial" panose="020B0604020202020204" pitchFamily="34" charset="0"/>
              <a:buChar char="•"/>
            </a:pPr>
            <a:r>
              <a:rPr lang="en-GB" dirty="0">
                <a:solidFill>
                  <a:schemeClr val="accent1"/>
                </a:solidFill>
              </a:rPr>
              <a:t>EIT Food projects (3%)</a:t>
            </a:r>
          </a:p>
          <a:p>
            <a:pPr marL="342900" indent="-342900">
              <a:buFont typeface="Arial" panose="020B0604020202020204" pitchFamily="34" charset="0"/>
              <a:buChar char="•"/>
            </a:pPr>
            <a:r>
              <a:rPr lang="en-GB" dirty="0">
                <a:solidFill>
                  <a:schemeClr val="accent1"/>
                </a:solidFill>
              </a:rPr>
              <a:t>Operating Grant (22%)</a:t>
            </a:r>
          </a:p>
          <a:p>
            <a:pPr marL="342900" indent="-342900">
              <a:buFont typeface="Arial" panose="020B0604020202020204" pitchFamily="34" charset="0"/>
              <a:buChar char="•"/>
            </a:pPr>
            <a:r>
              <a:rPr lang="en-GB" dirty="0">
                <a:solidFill>
                  <a:schemeClr val="accent1"/>
                </a:solidFill>
              </a:rPr>
              <a:t>Erasmus+ (2%)</a:t>
            </a:r>
            <a:endParaRPr lang="en-BE" dirty="0">
              <a:solidFill>
                <a:schemeClr val="accent1"/>
              </a:solidFill>
            </a:endParaRPr>
          </a:p>
        </p:txBody>
      </p:sp>
      <p:cxnSp>
        <p:nvCxnSpPr>
          <p:cNvPr id="13" name="Straight Connector 12">
            <a:extLst>
              <a:ext uri="{FF2B5EF4-FFF2-40B4-BE49-F238E27FC236}">
                <a16:creationId xmlns:a16="http://schemas.microsoft.com/office/drawing/2014/main" id="{D606507B-E29F-4FEC-4709-E963F52FB9CE}"/>
              </a:ext>
            </a:extLst>
          </p:cNvPr>
          <p:cNvCxnSpPr>
            <a:cxnSpLocks/>
          </p:cNvCxnSpPr>
          <p:nvPr/>
        </p:nvCxnSpPr>
        <p:spPr>
          <a:xfrm>
            <a:off x="4560204" y="1974325"/>
            <a:ext cx="2585483" cy="0"/>
          </a:xfrm>
          <a:prstGeom prst="line">
            <a:avLst/>
          </a:prstGeom>
          <a:ln w="60325">
            <a:solidFill>
              <a:srgbClr val="F9AD16"/>
            </a:solidFill>
          </a:ln>
        </p:spPr>
        <p:style>
          <a:lnRef idx="1">
            <a:schemeClr val="accent1"/>
          </a:lnRef>
          <a:fillRef idx="0">
            <a:schemeClr val="accent1"/>
          </a:fillRef>
          <a:effectRef idx="0">
            <a:schemeClr val="accent1"/>
          </a:effectRef>
          <a:fontRef idx="minor">
            <a:schemeClr val="tx1"/>
          </a:fontRef>
        </p:style>
      </p:cxnSp>
      <p:graphicFrame>
        <p:nvGraphicFramePr>
          <p:cNvPr id="14" name="Graphique 13">
            <a:extLst>
              <a:ext uri="{FF2B5EF4-FFF2-40B4-BE49-F238E27FC236}">
                <a16:creationId xmlns:a16="http://schemas.microsoft.com/office/drawing/2014/main" id="{86688C7E-BAC9-E63A-36F2-8FCF73D8A4BB}"/>
              </a:ext>
            </a:extLst>
          </p:cNvPr>
          <p:cNvGraphicFramePr/>
          <p:nvPr>
            <p:extLst>
              <p:ext uri="{D42A27DB-BD31-4B8C-83A1-F6EECF244321}">
                <p14:modId xmlns:p14="http://schemas.microsoft.com/office/powerpoint/2010/main" val="4099902586"/>
              </p:ext>
            </p:extLst>
          </p:nvPr>
        </p:nvGraphicFramePr>
        <p:xfrm>
          <a:off x="1338568" y="1387862"/>
          <a:ext cx="4944271" cy="42709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01141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13E43D77-180E-46DF-BA96-F7CCC398BA84}"/>
              </a:ext>
            </a:extLst>
          </p:cNvPr>
          <p:cNvSpPr>
            <a:spLocks noGrp="1" noChangeArrowheads="1"/>
          </p:cNvSpPr>
          <p:nvPr>
            <p:ph type="title"/>
          </p:nvPr>
        </p:nvSpPr>
        <p:spPr>
          <a:xfrm>
            <a:off x="463550" y="463550"/>
            <a:ext cx="9805988" cy="647700"/>
          </a:xfrm>
        </p:spPr>
        <p:txBody>
          <a:bodyPr/>
          <a:lstStyle/>
          <a:p>
            <a:r>
              <a:rPr lang="fr-BE" altLang="en-BE"/>
              <a:t>EUFIC in numbers</a:t>
            </a:r>
          </a:p>
        </p:txBody>
      </p:sp>
      <p:sp>
        <p:nvSpPr>
          <p:cNvPr id="8" name="Rectangle 7">
            <a:extLst>
              <a:ext uri="{FF2B5EF4-FFF2-40B4-BE49-F238E27FC236}">
                <a16:creationId xmlns:a16="http://schemas.microsoft.com/office/drawing/2014/main" id="{22D3E8E8-758D-4D31-BF7C-28FBEAFA92F5}"/>
              </a:ext>
            </a:extLst>
          </p:cNvPr>
          <p:cNvSpPr/>
          <p:nvPr/>
        </p:nvSpPr>
        <p:spPr>
          <a:xfrm>
            <a:off x="7150548" y="1802660"/>
            <a:ext cx="2627463" cy="757130"/>
          </a:xfrm>
          <a:prstGeom prst="rect">
            <a:avLst/>
          </a:prstGeom>
        </p:spPr>
        <p:txBody>
          <a:bodyPr>
            <a:spAutoFit/>
          </a:bodyPr>
          <a:lstStyle/>
          <a:p>
            <a:pPr defTabSz="1219170" eaLnBrk="1" fontAlgn="auto" hangingPunct="1">
              <a:lnSpc>
                <a:spcPct val="90000"/>
              </a:lnSpc>
              <a:spcBef>
                <a:spcPts val="0"/>
              </a:spcBef>
              <a:spcAft>
                <a:spcPts val="0"/>
              </a:spcAft>
              <a:defRPr/>
            </a:pPr>
            <a:r>
              <a:rPr lang="en-US" sz="2400" b="1" dirty="0">
                <a:solidFill>
                  <a:schemeClr val="tx2"/>
                </a:solidFill>
                <a:latin typeface="Calibri" charset="0"/>
                <a:ea typeface="Calibri" charset="0"/>
                <a:cs typeface="Calibri" charset="0"/>
              </a:rPr>
              <a:t>&gt; 145 K </a:t>
            </a:r>
            <a:r>
              <a:rPr lang="en-US" sz="2400" dirty="0">
                <a:solidFill>
                  <a:schemeClr val="tx2"/>
                </a:solidFill>
                <a:latin typeface="Calibri" charset="0"/>
                <a:ea typeface="Calibri" charset="0"/>
                <a:cs typeface="Calibri" charset="0"/>
              </a:rPr>
              <a:t>social media following</a:t>
            </a:r>
            <a:endParaRPr lang="en-US" sz="2400" dirty="0">
              <a:solidFill>
                <a:schemeClr val="tx2"/>
              </a:solidFill>
              <a:highlight>
                <a:srgbClr val="FFFF00"/>
              </a:highlight>
              <a:latin typeface="Calibri" charset="0"/>
              <a:ea typeface="Calibri" charset="0"/>
              <a:cs typeface="Calibri" charset="0"/>
            </a:endParaRPr>
          </a:p>
        </p:txBody>
      </p:sp>
      <p:sp>
        <p:nvSpPr>
          <p:cNvPr id="142340" name="Rectangle 12">
            <a:extLst>
              <a:ext uri="{FF2B5EF4-FFF2-40B4-BE49-F238E27FC236}">
                <a16:creationId xmlns:a16="http://schemas.microsoft.com/office/drawing/2014/main" id="{A1615B30-4C73-4BCD-8F19-BEF297ACC0CC}"/>
              </a:ext>
            </a:extLst>
          </p:cNvPr>
          <p:cNvSpPr>
            <a:spLocks noChangeArrowheads="1"/>
          </p:cNvSpPr>
          <p:nvPr/>
        </p:nvSpPr>
        <p:spPr bwMode="auto">
          <a:xfrm>
            <a:off x="1902619" y="1803400"/>
            <a:ext cx="24796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lnSpc>
                <a:spcPct val="90000"/>
              </a:lnSpc>
              <a:spcBef>
                <a:spcPts val="1000"/>
              </a:spcBef>
              <a:buClr>
                <a:schemeClr val="accent2"/>
              </a:buClr>
              <a:buFont typeface="Arial" panose="020B0604020202020204" pitchFamily="34" charset="0"/>
              <a:buChar char="•"/>
              <a:defRPr sz="3200">
                <a:solidFill>
                  <a:schemeClr val="tx2"/>
                </a:solidFill>
                <a:latin typeface="Calibri" panose="020F0502020204030204" pitchFamily="34" charset="0"/>
                <a:cs typeface="Calibri" panose="020F0502020204030204" pitchFamily="34" charset="0"/>
              </a:defRPr>
            </a:lvl1pPr>
            <a:lvl2pPr marL="742950" indent="-285750" defTabSz="1217613">
              <a:lnSpc>
                <a:spcPct val="90000"/>
              </a:lnSpc>
              <a:spcBef>
                <a:spcPts val="500"/>
              </a:spcBef>
              <a:buClr>
                <a:schemeClr val="accent2"/>
              </a:buClr>
              <a:buFont typeface="Arial" panose="020B0604020202020204" pitchFamily="34" charset="0"/>
              <a:buChar char="•"/>
              <a:defRPr sz="2800">
                <a:solidFill>
                  <a:schemeClr val="tx2"/>
                </a:solidFill>
                <a:latin typeface="Calibri" panose="020F0502020204030204" pitchFamily="34" charset="0"/>
                <a:cs typeface="Calibri" panose="020F0502020204030204" pitchFamily="34" charset="0"/>
              </a:defRPr>
            </a:lvl2pPr>
            <a:lvl3pPr marL="1143000" indent="-228600" defTabSz="1217613">
              <a:lnSpc>
                <a:spcPct val="90000"/>
              </a:lnSpc>
              <a:spcBef>
                <a:spcPts val="500"/>
              </a:spcBef>
              <a:buClr>
                <a:schemeClr val="accent2"/>
              </a:buClr>
              <a:buFont typeface="Arial" panose="020B0604020202020204" pitchFamily="34" charset="0"/>
              <a:buChar char="•"/>
              <a:defRPr sz="2400">
                <a:solidFill>
                  <a:schemeClr val="tx2"/>
                </a:solidFill>
                <a:latin typeface="Calibri" panose="020F0502020204030204" pitchFamily="34" charset="0"/>
                <a:cs typeface="Calibri" panose="020F0502020204030204" pitchFamily="34" charset="0"/>
              </a:defRPr>
            </a:lvl3pPr>
            <a:lvl4pPr marL="1600200" indent="-228600" defTabSz="1217613">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4pPr>
            <a:lvl5pPr marL="2057400" indent="-228600" defTabSz="1217613">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5pPr>
            <a:lvl6pPr marL="25146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6pPr>
            <a:lvl7pPr marL="29718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7pPr>
            <a:lvl8pPr marL="34290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8pPr>
            <a:lvl9pPr marL="38862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9pPr>
          </a:lstStyle>
          <a:p>
            <a:pPr eaLnBrk="1" hangingPunct="1">
              <a:spcBef>
                <a:spcPct val="0"/>
              </a:spcBef>
              <a:buClrTx/>
              <a:buNone/>
            </a:pPr>
            <a:r>
              <a:rPr lang="en-US" altLang="en-BE" sz="2400" b="1" dirty="0"/>
              <a:t>&gt; 2,000 </a:t>
            </a:r>
            <a:r>
              <a:rPr lang="en-US" altLang="en-BE" sz="2400" dirty="0"/>
              <a:t>articles </a:t>
            </a:r>
            <a:br>
              <a:rPr lang="en-US" altLang="en-BE" sz="2400" dirty="0"/>
            </a:br>
            <a:r>
              <a:rPr lang="en-US" altLang="en-BE" sz="2400" dirty="0"/>
              <a:t>on our website</a:t>
            </a:r>
          </a:p>
        </p:txBody>
      </p:sp>
      <p:sp>
        <p:nvSpPr>
          <p:cNvPr id="142341" name="Rectangle 13">
            <a:extLst>
              <a:ext uri="{FF2B5EF4-FFF2-40B4-BE49-F238E27FC236}">
                <a16:creationId xmlns:a16="http://schemas.microsoft.com/office/drawing/2014/main" id="{A3FD8164-498F-4C67-9011-D4D7C2CA7DAE}"/>
              </a:ext>
            </a:extLst>
          </p:cNvPr>
          <p:cNvSpPr>
            <a:spLocks noChangeArrowheads="1"/>
          </p:cNvSpPr>
          <p:nvPr/>
        </p:nvSpPr>
        <p:spPr bwMode="auto">
          <a:xfrm>
            <a:off x="1902619" y="3149601"/>
            <a:ext cx="247967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lnSpc>
                <a:spcPct val="90000"/>
              </a:lnSpc>
              <a:spcBef>
                <a:spcPts val="1000"/>
              </a:spcBef>
              <a:buClr>
                <a:schemeClr val="accent2"/>
              </a:buClr>
              <a:buFont typeface="Arial" panose="020B0604020202020204" pitchFamily="34" charset="0"/>
              <a:buChar char="•"/>
              <a:defRPr sz="3200">
                <a:solidFill>
                  <a:schemeClr val="tx2"/>
                </a:solidFill>
                <a:latin typeface="Calibri" panose="020F0502020204030204" pitchFamily="34" charset="0"/>
                <a:cs typeface="Calibri" panose="020F0502020204030204" pitchFamily="34" charset="0"/>
              </a:defRPr>
            </a:lvl1pPr>
            <a:lvl2pPr marL="742950" indent="-285750" defTabSz="1217613">
              <a:lnSpc>
                <a:spcPct val="90000"/>
              </a:lnSpc>
              <a:spcBef>
                <a:spcPts val="500"/>
              </a:spcBef>
              <a:buClr>
                <a:schemeClr val="accent2"/>
              </a:buClr>
              <a:buFont typeface="Arial" panose="020B0604020202020204" pitchFamily="34" charset="0"/>
              <a:buChar char="•"/>
              <a:defRPr sz="2800">
                <a:solidFill>
                  <a:schemeClr val="tx2"/>
                </a:solidFill>
                <a:latin typeface="Calibri" panose="020F0502020204030204" pitchFamily="34" charset="0"/>
                <a:cs typeface="Calibri" panose="020F0502020204030204" pitchFamily="34" charset="0"/>
              </a:defRPr>
            </a:lvl2pPr>
            <a:lvl3pPr marL="1143000" indent="-228600" defTabSz="1217613">
              <a:lnSpc>
                <a:spcPct val="90000"/>
              </a:lnSpc>
              <a:spcBef>
                <a:spcPts val="500"/>
              </a:spcBef>
              <a:buClr>
                <a:schemeClr val="accent2"/>
              </a:buClr>
              <a:buFont typeface="Arial" panose="020B0604020202020204" pitchFamily="34" charset="0"/>
              <a:buChar char="•"/>
              <a:defRPr sz="2400">
                <a:solidFill>
                  <a:schemeClr val="tx2"/>
                </a:solidFill>
                <a:latin typeface="Calibri" panose="020F0502020204030204" pitchFamily="34" charset="0"/>
                <a:cs typeface="Calibri" panose="020F0502020204030204" pitchFamily="34" charset="0"/>
              </a:defRPr>
            </a:lvl3pPr>
            <a:lvl4pPr marL="1600200" indent="-228600" defTabSz="1217613">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4pPr>
            <a:lvl5pPr marL="2057400" indent="-228600" defTabSz="1217613">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5pPr>
            <a:lvl6pPr marL="25146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6pPr>
            <a:lvl7pPr marL="29718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7pPr>
            <a:lvl8pPr marL="34290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8pPr>
            <a:lvl9pPr marL="38862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9pPr>
          </a:lstStyle>
          <a:p>
            <a:pPr eaLnBrk="1" hangingPunct="1">
              <a:spcBef>
                <a:spcPct val="0"/>
              </a:spcBef>
              <a:buClrTx/>
              <a:buNone/>
            </a:pPr>
            <a:r>
              <a:rPr lang="en-US" altLang="en-BE" sz="2400" b="1" dirty="0"/>
              <a:t>70+ </a:t>
            </a:r>
            <a:r>
              <a:rPr lang="en-US" altLang="en-BE" sz="2400" dirty="0"/>
              <a:t>EU Projects</a:t>
            </a:r>
          </a:p>
          <a:p>
            <a:pPr eaLnBrk="1" hangingPunct="1">
              <a:spcBef>
                <a:spcPct val="0"/>
              </a:spcBef>
              <a:buClrTx/>
              <a:buNone/>
            </a:pPr>
            <a:r>
              <a:rPr lang="en-US" altLang="en-BE" sz="2400" b="1" dirty="0"/>
              <a:t>22</a:t>
            </a:r>
            <a:r>
              <a:rPr lang="en-US" altLang="en-BE" sz="2400" dirty="0"/>
              <a:t> ongoing</a:t>
            </a:r>
          </a:p>
        </p:txBody>
      </p:sp>
      <p:sp>
        <p:nvSpPr>
          <p:cNvPr id="142342" name="Rectangle 14">
            <a:extLst>
              <a:ext uri="{FF2B5EF4-FFF2-40B4-BE49-F238E27FC236}">
                <a16:creationId xmlns:a16="http://schemas.microsoft.com/office/drawing/2014/main" id="{77875DB3-4CE7-4342-BC6E-8658B25658CE}"/>
              </a:ext>
            </a:extLst>
          </p:cNvPr>
          <p:cNvSpPr>
            <a:spLocks noChangeArrowheads="1"/>
          </p:cNvSpPr>
          <p:nvPr/>
        </p:nvSpPr>
        <p:spPr bwMode="auto">
          <a:xfrm>
            <a:off x="1902619" y="4664869"/>
            <a:ext cx="3697287"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lnSpc>
                <a:spcPct val="90000"/>
              </a:lnSpc>
              <a:spcBef>
                <a:spcPts val="1000"/>
              </a:spcBef>
              <a:buClr>
                <a:schemeClr val="accent2"/>
              </a:buClr>
              <a:buFont typeface="Arial" panose="020B0604020202020204" pitchFamily="34" charset="0"/>
              <a:buChar char="•"/>
              <a:defRPr sz="3200">
                <a:solidFill>
                  <a:schemeClr val="tx2"/>
                </a:solidFill>
                <a:latin typeface="Calibri" panose="020F0502020204030204" pitchFamily="34" charset="0"/>
                <a:cs typeface="Calibri" panose="020F0502020204030204" pitchFamily="34" charset="0"/>
              </a:defRPr>
            </a:lvl1pPr>
            <a:lvl2pPr marL="742950" indent="-285750" defTabSz="1217613">
              <a:lnSpc>
                <a:spcPct val="90000"/>
              </a:lnSpc>
              <a:spcBef>
                <a:spcPts val="500"/>
              </a:spcBef>
              <a:buClr>
                <a:schemeClr val="accent2"/>
              </a:buClr>
              <a:buFont typeface="Arial" panose="020B0604020202020204" pitchFamily="34" charset="0"/>
              <a:buChar char="•"/>
              <a:defRPr sz="2800">
                <a:solidFill>
                  <a:schemeClr val="tx2"/>
                </a:solidFill>
                <a:latin typeface="Calibri" panose="020F0502020204030204" pitchFamily="34" charset="0"/>
                <a:cs typeface="Calibri" panose="020F0502020204030204" pitchFamily="34" charset="0"/>
              </a:defRPr>
            </a:lvl2pPr>
            <a:lvl3pPr marL="1143000" indent="-228600" defTabSz="1217613">
              <a:lnSpc>
                <a:spcPct val="90000"/>
              </a:lnSpc>
              <a:spcBef>
                <a:spcPts val="500"/>
              </a:spcBef>
              <a:buClr>
                <a:schemeClr val="accent2"/>
              </a:buClr>
              <a:buFont typeface="Arial" panose="020B0604020202020204" pitchFamily="34" charset="0"/>
              <a:buChar char="•"/>
              <a:defRPr sz="2400">
                <a:solidFill>
                  <a:schemeClr val="tx2"/>
                </a:solidFill>
                <a:latin typeface="Calibri" panose="020F0502020204030204" pitchFamily="34" charset="0"/>
                <a:cs typeface="Calibri" panose="020F0502020204030204" pitchFamily="34" charset="0"/>
              </a:defRPr>
            </a:lvl3pPr>
            <a:lvl4pPr marL="1600200" indent="-228600" defTabSz="1217613">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4pPr>
            <a:lvl5pPr marL="2057400" indent="-228600" defTabSz="1217613">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5pPr>
            <a:lvl6pPr marL="25146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6pPr>
            <a:lvl7pPr marL="29718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7pPr>
            <a:lvl8pPr marL="34290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8pPr>
            <a:lvl9pPr marL="38862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9pPr>
          </a:lstStyle>
          <a:p>
            <a:pPr eaLnBrk="1" hangingPunct="1">
              <a:spcBef>
                <a:spcPct val="0"/>
              </a:spcBef>
              <a:buClrTx/>
              <a:buNone/>
            </a:pPr>
            <a:r>
              <a:rPr lang="en-US" altLang="en-BE" sz="2400" b="1" dirty="0"/>
              <a:t>28</a:t>
            </a:r>
            <a:r>
              <a:rPr lang="en-US" altLang="en-BE" sz="2400" dirty="0"/>
              <a:t> permanent staff </a:t>
            </a:r>
          </a:p>
          <a:p>
            <a:pPr eaLnBrk="1" hangingPunct="1">
              <a:spcBef>
                <a:spcPct val="0"/>
              </a:spcBef>
              <a:buClrTx/>
              <a:buNone/>
            </a:pPr>
            <a:r>
              <a:rPr lang="en-US" altLang="en-BE" sz="2400" b="1" dirty="0"/>
              <a:t>5</a:t>
            </a:r>
            <a:r>
              <a:rPr lang="en-US" altLang="en-BE" sz="2400" dirty="0"/>
              <a:t> PhDs</a:t>
            </a:r>
          </a:p>
        </p:txBody>
      </p:sp>
      <p:sp>
        <p:nvSpPr>
          <p:cNvPr id="142343" name="Rectangle 15">
            <a:extLst>
              <a:ext uri="{FF2B5EF4-FFF2-40B4-BE49-F238E27FC236}">
                <a16:creationId xmlns:a16="http://schemas.microsoft.com/office/drawing/2014/main" id="{6DE3A30D-3832-4FEC-BC5F-B9238B4A3928}"/>
              </a:ext>
            </a:extLst>
          </p:cNvPr>
          <p:cNvSpPr>
            <a:spLocks noChangeArrowheads="1"/>
          </p:cNvSpPr>
          <p:nvPr/>
        </p:nvSpPr>
        <p:spPr bwMode="auto">
          <a:xfrm>
            <a:off x="7150548" y="4664922"/>
            <a:ext cx="34353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lnSpc>
                <a:spcPct val="90000"/>
              </a:lnSpc>
              <a:spcBef>
                <a:spcPts val="1000"/>
              </a:spcBef>
              <a:buClr>
                <a:schemeClr val="accent2"/>
              </a:buClr>
              <a:buFont typeface="Arial" panose="020B0604020202020204" pitchFamily="34" charset="0"/>
              <a:buChar char="•"/>
              <a:defRPr sz="3200">
                <a:solidFill>
                  <a:schemeClr val="tx2"/>
                </a:solidFill>
                <a:latin typeface="Calibri" panose="020F0502020204030204" pitchFamily="34" charset="0"/>
                <a:cs typeface="Calibri" panose="020F0502020204030204" pitchFamily="34" charset="0"/>
              </a:defRPr>
            </a:lvl1pPr>
            <a:lvl2pPr marL="742950" indent="-285750" defTabSz="1217613">
              <a:lnSpc>
                <a:spcPct val="90000"/>
              </a:lnSpc>
              <a:spcBef>
                <a:spcPts val="500"/>
              </a:spcBef>
              <a:buClr>
                <a:schemeClr val="accent2"/>
              </a:buClr>
              <a:buFont typeface="Arial" panose="020B0604020202020204" pitchFamily="34" charset="0"/>
              <a:buChar char="•"/>
              <a:defRPr sz="2800">
                <a:solidFill>
                  <a:schemeClr val="tx2"/>
                </a:solidFill>
                <a:latin typeface="Calibri" panose="020F0502020204030204" pitchFamily="34" charset="0"/>
                <a:cs typeface="Calibri" panose="020F0502020204030204" pitchFamily="34" charset="0"/>
              </a:defRPr>
            </a:lvl2pPr>
            <a:lvl3pPr marL="1143000" indent="-228600" defTabSz="1217613">
              <a:lnSpc>
                <a:spcPct val="90000"/>
              </a:lnSpc>
              <a:spcBef>
                <a:spcPts val="500"/>
              </a:spcBef>
              <a:buClr>
                <a:schemeClr val="accent2"/>
              </a:buClr>
              <a:buFont typeface="Arial" panose="020B0604020202020204" pitchFamily="34" charset="0"/>
              <a:buChar char="•"/>
              <a:defRPr sz="2400">
                <a:solidFill>
                  <a:schemeClr val="tx2"/>
                </a:solidFill>
                <a:latin typeface="Calibri" panose="020F0502020204030204" pitchFamily="34" charset="0"/>
                <a:cs typeface="Calibri" panose="020F0502020204030204" pitchFamily="34" charset="0"/>
              </a:defRPr>
            </a:lvl3pPr>
            <a:lvl4pPr marL="1600200" indent="-228600" defTabSz="1217613">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4pPr>
            <a:lvl5pPr marL="2057400" indent="-228600" defTabSz="1217613">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5pPr>
            <a:lvl6pPr marL="25146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6pPr>
            <a:lvl7pPr marL="29718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7pPr>
            <a:lvl8pPr marL="34290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8pPr>
            <a:lvl9pPr marL="38862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9pPr>
          </a:lstStyle>
          <a:p>
            <a:pPr eaLnBrk="1" hangingPunct="1">
              <a:spcBef>
                <a:spcPct val="0"/>
              </a:spcBef>
              <a:buClrTx/>
              <a:buNone/>
            </a:pPr>
            <a:r>
              <a:rPr lang="en-US" altLang="en-BE" sz="1600" b="1" dirty="0"/>
              <a:t>~</a:t>
            </a:r>
            <a:r>
              <a:rPr lang="en-US" altLang="en-BE" sz="2400" b="1" dirty="0"/>
              <a:t>3 million </a:t>
            </a:r>
            <a:r>
              <a:rPr lang="en-US" altLang="en-BE" sz="2400" dirty="0"/>
              <a:t>users </a:t>
            </a:r>
            <a:br>
              <a:rPr lang="en-US" altLang="en-BE" sz="2400" dirty="0"/>
            </a:br>
            <a:r>
              <a:rPr lang="en-US" altLang="en-BE" sz="2400" dirty="0"/>
              <a:t>in 2023 at </a:t>
            </a:r>
            <a:r>
              <a:rPr lang="en-US" altLang="en-BE" sz="2400" dirty="0">
                <a:hlinkClick r:id="rId3">
                  <a:extLst>
                    <a:ext uri="{A12FA001-AC4F-418D-AE19-62706E023703}">
                      <ahyp:hlinkClr xmlns:ahyp="http://schemas.microsoft.com/office/drawing/2018/hyperlinkcolor" val="tx"/>
                    </a:ext>
                  </a:extLst>
                </a:hlinkClick>
              </a:rPr>
              <a:t>eufic.org</a:t>
            </a:r>
            <a:endParaRPr lang="en-US" altLang="en-BE" sz="2400" dirty="0"/>
          </a:p>
        </p:txBody>
      </p:sp>
      <p:sp>
        <p:nvSpPr>
          <p:cNvPr id="142344" name="Rectangle 16">
            <a:extLst>
              <a:ext uri="{FF2B5EF4-FFF2-40B4-BE49-F238E27FC236}">
                <a16:creationId xmlns:a16="http://schemas.microsoft.com/office/drawing/2014/main" id="{82A5A3ED-A3AE-4831-81DC-02299164FA28}"/>
              </a:ext>
            </a:extLst>
          </p:cNvPr>
          <p:cNvSpPr>
            <a:spLocks noChangeArrowheads="1"/>
          </p:cNvSpPr>
          <p:nvPr/>
        </p:nvSpPr>
        <p:spPr bwMode="auto">
          <a:xfrm>
            <a:off x="7150547" y="3149654"/>
            <a:ext cx="333063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lnSpc>
                <a:spcPct val="90000"/>
              </a:lnSpc>
              <a:spcBef>
                <a:spcPts val="1000"/>
              </a:spcBef>
              <a:buClr>
                <a:schemeClr val="accent2"/>
              </a:buClr>
              <a:buFont typeface="Arial" panose="020B0604020202020204" pitchFamily="34" charset="0"/>
              <a:buChar char="•"/>
              <a:defRPr sz="3200">
                <a:solidFill>
                  <a:schemeClr val="tx2"/>
                </a:solidFill>
                <a:latin typeface="Calibri" panose="020F0502020204030204" pitchFamily="34" charset="0"/>
                <a:cs typeface="Calibri" panose="020F0502020204030204" pitchFamily="34" charset="0"/>
              </a:defRPr>
            </a:lvl1pPr>
            <a:lvl2pPr marL="742950" indent="-285750" defTabSz="1217613">
              <a:lnSpc>
                <a:spcPct val="90000"/>
              </a:lnSpc>
              <a:spcBef>
                <a:spcPts val="500"/>
              </a:spcBef>
              <a:buClr>
                <a:schemeClr val="accent2"/>
              </a:buClr>
              <a:buFont typeface="Arial" panose="020B0604020202020204" pitchFamily="34" charset="0"/>
              <a:buChar char="•"/>
              <a:defRPr sz="2800">
                <a:solidFill>
                  <a:schemeClr val="tx2"/>
                </a:solidFill>
                <a:latin typeface="Calibri" panose="020F0502020204030204" pitchFamily="34" charset="0"/>
                <a:cs typeface="Calibri" panose="020F0502020204030204" pitchFamily="34" charset="0"/>
              </a:defRPr>
            </a:lvl2pPr>
            <a:lvl3pPr marL="1143000" indent="-228600" defTabSz="1217613">
              <a:lnSpc>
                <a:spcPct val="90000"/>
              </a:lnSpc>
              <a:spcBef>
                <a:spcPts val="500"/>
              </a:spcBef>
              <a:buClr>
                <a:schemeClr val="accent2"/>
              </a:buClr>
              <a:buFont typeface="Arial" panose="020B0604020202020204" pitchFamily="34" charset="0"/>
              <a:buChar char="•"/>
              <a:defRPr sz="2400">
                <a:solidFill>
                  <a:schemeClr val="tx2"/>
                </a:solidFill>
                <a:latin typeface="Calibri" panose="020F0502020204030204" pitchFamily="34" charset="0"/>
                <a:cs typeface="Calibri" panose="020F0502020204030204" pitchFamily="34" charset="0"/>
              </a:defRPr>
            </a:lvl3pPr>
            <a:lvl4pPr marL="1600200" indent="-228600" defTabSz="1217613">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4pPr>
            <a:lvl5pPr marL="2057400" indent="-228600" defTabSz="1217613">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5pPr>
            <a:lvl6pPr marL="25146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6pPr>
            <a:lvl7pPr marL="29718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7pPr>
            <a:lvl8pPr marL="34290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8pPr>
            <a:lvl9pPr marL="3886200" indent="-228600" defTabSz="1217613"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9pPr>
          </a:lstStyle>
          <a:p>
            <a:pPr eaLnBrk="1" hangingPunct="1">
              <a:spcBef>
                <a:spcPct val="0"/>
              </a:spcBef>
              <a:buClrTx/>
              <a:buNone/>
            </a:pPr>
            <a:r>
              <a:rPr lang="en-US" altLang="en-BE" sz="2400" dirty="0"/>
              <a:t>Average </a:t>
            </a:r>
            <a:r>
              <a:rPr lang="en-US" altLang="en-BE" sz="2400" b="1" dirty="0"/>
              <a:t>&gt; 890 </a:t>
            </a:r>
            <a:r>
              <a:rPr lang="en-US" altLang="en-BE" sz="2400" dirty="0"/>
              <a:t>media mentions in 2023</a:t>
            </a:r>
          </a:p>
        </p:txBody>
      </p:sp>
      <p:sp>
        <p:nvSpPr>
          <p:cNvPr id="142345" name="Freeform 21">
            <a:extLst>
              <a:ext uri="{FF2B5EF4-FFF2-40B4-BE49-F238E27FC236}">
                <a16:creationId xmlns:a16="http://schemas.microsoft.com/office/drawing/2014/main" id="{15669850-AE97-4AD7-9BD2-CAF85A2E1DF6}"/>
              </a:ext>
            </a:extLst>
          </p:cNvPr>
          <p:cNvSpPr>
            <a:spLocks/>
          </p:cNvSpPr>
          <p:nvPr/>
        </p:nvSpPr>
        <p:spPr bwMode="auto">
          <a:xfrm>
            <a:off x="6480175" y="2146300"/>
            <a:ext cx="219075" cy="468313"/>
          </a:xfrm>
          <a:custGeom>
            <a:avLst/>
            <a:gdLst>
              <a:gd name="T0" fmla="*/ 2147483646 w 282"/>
              <a:gd name="T1" fmla="*/ 2147483646 h 604"/>
              <a:gd name="T2" fmla="*/ 2147483646 w 282"/>
              <a:gd name="T3" fmla="*/ 2147483646 h 604"/>
              <a:gd name="T4" fmla="*/ 2147483646 w 282"/>
              <a:gd name="T5" fmla="*/ 2147483646 h 604"/>
              <a:gd name="T6" fmla="*/ 2147483646 w 282"/>
              <a:gd name="T7" fmla="*/ 2147483646 h 604"/>
              <a:gd name="T8" fmla="*/ 2147483646 w 282"/>
              <a:gd name="T9" fmla="*/ 2147483646 h 604"/>
              <a:gd name="T10" fmla="*/ 2147483646 w 282"/>
              <a:gd name="T11" fmla="*/ 2147483646 h 604"/>
              <a:gd name="T12" fmla="*/ 2147483646 w 282"/>
              <a:gd name="T13" fmla="*/ 2147483646 h 604"/>
              <a:gd name="T14" fmla="*/ 2147483646 w 282"/>
              <a:gd name="T15" fmla="*/ 2147483646 h 604"/>
              <a:gd name="T16" fmla="*/ 0 w 282"/>
              <a:gd name="T17" fmla="*/ 2147483646 h 604"/>
              <a:gd name="T18" fmla="*/ 0 w 282"/>
              <a:gd name="T19" fmla="*/ 2147483646 h 604"/>
              <a:gd name="T20" fmla="*/ 2147483646 w 282"/>
              <a:gd name="T21" fmla="*/ 2147483646 h 604"/>
              <a:gd name="T22" fmla="*/ 2147483646 w 282"/>
              <a:gd name="T23" fmla="*/ 2147483646 h 604"/>
              <a:gd name="T24" fmla="*/ 2147483646 w 282"/>
              <a:gd name="T25" fmla="*/ 0 h 604"/>
              <a:gd name="T26" fmla="*/ 2147483646 w 282"/>
              <a:gd name="T27" fmla="*/ 0 h 604"/>
              <a:gd name="T28" fmla="*/ 2147483646 w 282"/>
              <a:gd name="T29" fmla="*/ 2147483646 h 604"/>
              <a:gd name="T30" fmla="*/ 2147483646 w 282"/>
              <a:gd name="T31" fmla="*/ 2147483646 h 604"/>
              <a:gd name="T32" fmla="*/ 2147483646 w 282"/>
              <a:gd name="T33" fmla="*/ 2147483646 h 6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2" h="604">
                <a:moveTo>
                  <a:pt x="187" y="146"/>
                </a:moveTo>
                <a:cubicBezTo>
                  <a:pt x="187" y="198"/>
                  <a:pt x="187" y="198"/>
                  <a:pt x="187" y="198"/>
                </a:cubicBezTo>
                <a:cubicBezTo>
                  <a:pt x="282" y="198"/>
                  <a:pt x="282" y="198"/>
                  <a:pt x="282" y="198"/>
                </a:cubicBezTo>
                <a:cubicBezTo>
                  <a:pt x="272" y="301"/>
                  <a:pt x="272" y="301"/>
                  <a:pt x="272" y="301"/>
                </a:cubicBezTo>
                <a:cubicBezTo>
                  <a:pt x="187" y="301"/>
                  <a:pt x="187" y="301"/>
                  <a:pt x="187" y="301"/>
                </a:cubicBezTo>
                <a:cubicBezTo>
                  <a:pt x="187" y="604"/>
                  <a:pt x="187" y="604"/>
                  <a:pt x="187" y="604"/>
                </a:cubicBezTo>
                <a:cubicBezTo>
                  <a:pt x="62" y="604"/>
                  <a:pt x="62" y="604"/>
                  <a:pt x="62" y="604"/>
                </a:cubicBezTo>
                <a:cubicBezTo>
                  <a:pt x="62" y="301"/>
                  <a:pt x="62" y="301"/>
                  <a:pt x="62" y="301"/>
                </a:cubicBezTo>
                <a:cubicBezTo>
                  <a:pt x="0" y="301"/>
                  <a:pt x="0" y="301"/>
                  <a:pt x="0" y="301"/>
                </a:cubicBezTo>
                <a:cubicBezTo>
                  <a:pt x="0" y="198"/>
                  <a:pt x="0" y="198"/>
                  <a:pt x="0" y="198"/>
                </a:cubicBezTo>
                <a:cubicBezTo>
                  <a:pt x="62" y="198"/>
                  <a:pt x="62" y="198"/>
                  <a:pt x="62" y="198"/>
                </a:cubicBezTo>
                <a:cubicBezTo>
                  <a:pt x="62" y="136"/>
                  <a:pt x="62" y="136"/>
                  <a:pt x="62" y="136"/>
                </a:cubicBezTo>
                <a:cubicBezTo>
                  <a:pt x="62" y="50"/>
                  <a:pt x="97" y="0"/>
                  <a:pt x="197" y="0"/>
                </a:cubicBezTo>
                <a:cubicBezTo>
                  <a:pt x="282" y="0"/>
                  <a:pt x="282" y="0"/>
                  <a:pt x="282" y="0"/>
                </a:cubicBezTo>
                <a:cubicBezTo>
                  <a:pt x="282" y="103"/>
                  <a:pt x="282" y="103"/>
                  <a:pt x="282" y="103"/>
                </a:cubicBezTo>
                <a:cubicBezTo>
                  <a:pt x="229" y="103"/>
                  <a:pt x="229" y="103"/>
                  <a:pt x="229" y="103"/>
                </a:cubicBezTo>
                <a:cubicBezTo>
                  <a:pt x="190" y="103"/>
                  <a:pt x="187" y="118"/>
                  <a:pt x="187" y="1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BE"/>
          </a:p>
        </p:txBody>
      </p:sp>
      <p:pic>
        <p:nvPicPr>
          <p:cNvPr id="142347" name="Graphic 20">
            <a:extLst>
              <a:ext uri="{FF2B5EF4-FFF2-40B4-BE49-F238E27FC236}">
                <a16:creationId xmlns:a16="http://schemas.microsoft.com/office/drawing/2014/main" id="{897ADB92-B9CA-473B-8137-ED9F99827B1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5816600" y="1627188"/>
            <a:ext cx="1108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phic 20">
            <a:extLst>
              <a:ext uri="{FF2B5EF4-FFF2-40B4-BE49-F238E27FC236}">
                <a16:creationId xmlns:a16="http://schemas.microsoft.com/office/drawing/2014/main" id="{C5EE5E4C-8FA9-827A-7095-9739C19D4E3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5816599" y="3042444"/>
            <a:ext cx="1108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c 20">
            <a:extLst>
              <a:ext uri="{FF2B5EF4-FFF2-40B4-BE49-F238E27FC236}">
                <a16:creationId xmlns:a16="http://schemas.microsoft.com/office/drawing/2014/main" id="{CFA1DD4A-E798-53DE-2798-F914B00CACE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p:blipFill>
        <p:spPr bwMode="auto">
          <a:xfrm>
            <a:off x="5816599" y="4457699"/>
            <a:ext cx="1108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phic 20">
            <a:extLst>
              <a:ext uri="{FF2B5EF4-FFF2-40B4-BE49-F238E27FC236}">
                <a16:creationId xmlns:a16="http://schemas.microsoft.com/office/drawing/2014/main" id="{6F1C7CC9-CABB-F552-00D5-F99A8DF2C12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p:blipFill>
        <p:spPr bwMode="auto">
          <a:xfrm>
            <a:off x="577851" y="1627188"/>
            <a:ext cx="1108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20">
            <a:extLst>
              <a:ext uri="{FF2B5EF4-FFF2-40B4-BE49-F238E27FC236}">
                <a16:creationId xmlns:a16="http://schemas.microsoft.com/office/drawing/2014/main" id="{8A49B48B-46A6-A174-6F25-35E9A9BDE95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p:blipFill>
        <p:spPr bwMode="auto">
          <a:xfrm>
            <a:off x="577850" y="3042444"/>
            <a:ext cx="1108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20">
            <a:extLst>
              <a:ext uri="{FF2B5EF4-FFF2-40B4-BE49-F238E27FC236}">
                <a16:creationId xmlns:a16="http://schemas.microsoft.com/office/drawing/2014/main" id="{8ADE30D4-B120-F77B-1DB8-696C37AB23F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p:blipFill>
        <p:spPr bwMode="auto">
          <a:xfrm>
            <a:off x="577850" y="4457699"/>
            <a:ext cx="1108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FFC60824-94E8-469B-8FBE-376BBEFB6EC0}"/>
              </a:ext>
            </a:extLst>
          </p:cNvPr>
          <p:cNvSpPr>
            <a:spLocks noGrp="1" noChangeArrowheads="1"/>
          </p:cNvSpPr>
          <p:nvPr>
            <p:ph type="title"/>
          </p:nvPr>
        </p:nvSpPr>
        <p:spPr>
          <a:xfrm>
            <a:off x="463550" y="411163"/>
            <a:ext cx="9805988" cy="647700"/>
          </a:xfrm>
        </p:spPr>
        <p:txBody>
          <a:bodyPr/>
          <a:lstStyle/>
          <a:p>
            <a:r>
              <a:rPr lang="en-US" altLang="en-BE"/>
              <a:t>Our member community </a:t>
            </a:r>
            <a:endParaRPr lang="en-GB" altLang="en-BE"/>
          </a:p>
        </p:txBody>
      </p:sp>
      <p:sp>
        <p:nvSpPr>
          <p:cNvPr id="2" name="Rectangle 1">
            <a:extLst>
              <a:ext uri="{FF2B5EF4-FFF2-40B4-BE49-F238E27FC236}">
                <a16:creationId xmlns:a16="http://schemas.microsoft.com/office/drawing/2014/main" id="{24B53CC2-05F8-6994-AF3F-90C3780D04B5}"/>
              </a:ext>
            </a:extLst>
          </p:cNvPr>
          <p:cNvSpPr/>
          <p:nvPr/>
        </p:nvSpPr>
        <p:spPr>
          <a:xfrm>
            <a:off x="556274" y="1348153"/>
            <a:ext cx="1490009" cy="819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AARHUS UNIVERSITY MAPP CENTER</a:t>
            </a:r>
          </a:p>
        </p:txBody>
      </p:sp>
      <p:sp>
        <p:nvSpPr>
          <p:cNvPr id="3" name="Rectangle 2">
            <a:extLst>
              <a:ext uri="{FF2B5EF4-FFF2-40B4-BE49-F238E27FC236}">
                <a16:creationId xmlns:a16="http://schemas.microsoft.com/office/drawing/2014/main" id="{03F26451-A14D-A36C-3B34-CFF8B0D0ACF7}"/>
              </a:ext>
            </a:extLst>
          </p:cNvPr>
          <p:cNvSpPr/>
          <p:nvPr/>
        </p:nvSpPr>
        <p:spPr>
          <a:xfrm>
            <a:off x="2182504" y="1348153"/>
            <a:ext cx="1490009" cy="819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AGRICULTURAL UNIVERSITY OF ATHENS</a:t>
            </a:r>
          </a:p>
        </p:txBody>
      </p:sp>
      <p:sp>
        <p:nvSpPr>
          <p:cNvPr id="4" name="Rectangle 3">
            <a:extLst>
              <a:ext uri="{FF2B5EF4-FFF2-40B4-BE49-F238E27FC236}">
                <a16:creationId xmlns:a16="http://schemas.microsoft.com/office/drawing/2014/main" id="{737FC0FD-6F70-ECC7-875B-38A5BCCC17C5}"/>
              </a:ext>
            </a:extLst>
          </p:cNvPr>
          <p:cNvSpPr/>
          <p:nvPr/>
        </p:nvSpPr>
        <p:spPr>
          <a:xfrm>
            <a:off x="3808734" y="1348153"/>
            <a:ext cx="1490009" cy="819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AIRFIELD</a:t>
            </a:r>
          </a:p>
        </p:txBody>
      </p:sp>
      <p:sp>
        <p:nvSpPr>
          <p:cNvPr id="6" name="Rectangle 5">
            <a:extLst>
              <a:ext uri="{FF2B5EF4-FFF2-40B4-BE49-F238E27FC236}">
                <a16:creationId xmlns:a16="http://schemas.microsoft.com/office/drawing/2014/main" id="{2B86D9E2-EA17-79E8-E30D-A0D1B015BD4D}"/>
              </a:ext>
            </a:extLst>
          </p:cNvPr>
          <p:cNvSpPr/>
          <p:nvPr/>
        </p:nvSpPr>
        <p:spPr>
          <a:xfrm>
            <a:off x="5434964" y="1348153"/>
            <a:ext cx="1490009" cy="819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BUNGE</a:t>
            </a:r>
          </a:p>
        </p:txBody>
      </p:sp>
      <p:sp>
        <p:nvSpPr>
          <p:cNvPr id="7" name="Rectangle 6">
            <a:extLst>
              <a:ext uri="{FF2B5EF4-FFF2-40B4-BE49-F238E27FC236}">
                <a16:creationId xmlns:a16="http://schemas.microsoft.com/office/drawing/2014/main" id="{222B5DA0-5969-8FCA-16ED-710B2696121C}"/>
              </a:ext>
            </a:extLst>
          </p:cNvPr>
          <p:cNvSpPr/>
          <p:nvPr/>
        </p:nvSpPr>
        <p:spPr>
          <a:xfrm>
            <a:off x="7061194" y="1348153"/>
            <a:ext cx="1490009" cy="819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CARGILL</a:t>
            </a:r>
          </a:p>
        </p:txBody>
      </p:sp>
      <p:sp>
        <p:nvSpPr>
          <p:cNvPr id="8" name="Rectangle 7">
            <a:extLst>
              <a:ext uri="{FF2B5EF4-FFF2-40B4-BE49-F238E27FC236}">
                <a16:creationId xmlns:a16="http://schemas.microsoft.com/office/drawing/2014/main" id="{3BEB4F4A-7DD5-1F13-A737-1C384CCC196F}"/>
              </a:ext>
            </a:extLst>
          </p:cNvPr>
          <p:cNvSpPr/>
          <p:nvPr/>
        </p:nvSpPr>
        <p:spPr>
          <a:xfrm>
            <a:off x="556274" y="2302875"/>
            <a:ext cx="1490009" cy="819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CPW</a:t>
            </a:r>
          </a:p>
        </p:txBody>
      </p:sp>
      <p:sp>
        <p:nvSpPr>
          <p:cNvPr id="9" name="Rectangle 8">
            <a:extLst>
              <a:ext uri="{FF2B5EF4-FFF2-40B4-BE49-F238E27FC236}">
                <a16:creationId xmlns:a16="http://schemas.microsoft.com/office/drawing/2014/main" id="{2F230DDB-C27A-165D-C3E3-121079C6346D}"/>
              </a:ext>
            </a:extLst>
          </p:cNvPr>
          <p:cNvSpPr/>
          <p:nvPr/>
        </p:nvSpPr>
        <p:spPr>
          <a:xfrm>
            <a:off x="10313655" y="1348153"/>
            <a:ext cx="1490009" cy="819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COCA-COLA</a:t>
            </a:r>
          </a:p>
        </p:txBody>
      </p:sp>
      <p:sp>
        <p:nvSpPr>
          <p:cNvPr id="11" name="Rectangle 10">
            <a:extLst>
              <a:ext uri="{FF2B5EF4-FFF2-40B4-BE49-F238E27FC236}">
                <a16:creationId xmlns:a16="http://schemas.microsoft.com/office/drawing/2014/main" id="{F0EB2A0E-7E6F-11DB-F64B-797C5EFF8194}"/>
              </a:ext>
            </a:extLst>
          </p:cNvPr>
          <p:cNvSpPr/>
          <p:nvPr/>
        </p:nvSpPr>
        <p:spPr>
          <a:xfrm>
            <a:off x="2182504" y="2306793"/>
            <a:ext cx="1490009" cy="819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EFAD</a:t>
            </a:r>
          </a:p>
        </p:txBody>
      </p:sp>
      <p:sp>
        <p:nvSpPr>
          <p:cNvPr id="12" name="Rectangle 11">
            <a:extLst>
              <a:ext uri="{FF2B5EF4-FFF2-40B4-BE49-F238E27FC236}">
                <a16:creationId xmlns:a16="http://schemas.microsoft.com/office/drawing/2014/main" id="{0960A6B0-1C05-7A0E-FD98-CB00EA962D7C}"/>
              </a:ext>
            </a:extLst>
          </p:cNvPr>
          <p:cNvSpPr/>
          <p:nvPr/>
        </p:nvSpPr>
        <p:spPr>
          <a:xfrm>
            <a:off x="3808734" y="2306793"/>
            <a:ext cx="1490009" cy="819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EUROFIR</a:t>
            </a:r>
          </a:p>
        </p:txBody>
      </p:sp>
      <p:sp>
        <p:nvSpPr>
          <p:cNvPr id="13" name="Rectangle 12">
            <a:extLst>
              <a:ext uri="{FF2B5EF4-FFF2-40B4-BE49-F238E27FC236}">
                <a16:creationId xmlns:a16="http://schemas.microsoft.com/office/drawing/2014/main" id="{ADA49815-7584-E777-95A1-B0D37E2A5EF9}"/>
              </a:ext>
            </a:extLst>
          </p:cNvPr>
          <p:cNvSpPr/>
          <p:nvPr/>
        </p:nvSpPr>
        <p:spPr>
          <a:xfrm>
            <a:off x="5434964" y="2302875"/>
            <a:ext cx="1490009" cy="819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FERRERO</a:t>
            </a:r>
          </a:p>
        </p:txBody>
      </p:sp>
      <p:sp>
        <p:nvSpPr>
          <p:cNvPr id="14" name="Rectangle 13">
            <a:extLst>
              <a:ext uri="{FF2B5EF4-FFF2-40B4-BE49-F238E27FC236}">
                <a16:creationId xmlns:a16="http://schemas.microsoft.com/office/drawing/2014/main" id="{BFC30FD2-2357-B9B3-97CC-A13451D44F4C}"/>
              </a:ext>
            </a:extLst>
          </p:cNvPr>
          <p:cNvSpPr/>
          <p:nvPr/>
        </p:nvSpPr>
        <p:spPr>
          <a:xfrm>
            <a:off x="8687424" y="2297272"/>
            <a:ext cx="1490009" cy="819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FOOD2KNOW</a:t>
            </a:r>
          </a:p>
        </p:txBody>
      </p:sp>
      <p:sp>
        <p:nvSpPr>
          <p:cNvPr id="15" name="Rectangle 14">
            <a:extLst>
              <a:ext uri="{FF2B5EF4-FFF2-40B4-BE49-F238E27FC236}">
                <a16:creationId xmlns:a16="http://schemas.microsoft.com/office/drawing/2014/main" id="{703FCDA5-F260-28E5-F139-85154698B52B}"/>
              </a:ext>
            </a:extLst>
          </p:cNvPr>
          <p:cNvSpPr/>
          <p:nvPr/>
        </p:nvSpPr>
        <p:spPr>
          <a:xfrm>
            <a:off x="10313655" y="2297272"/>
            <a:ext cx="1490009" cy="819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FRUCOM</a:t>
            </a:r>
          </a:p>
        </p:txBody>
      </p:sp>
      <p:sp>
        <p:nvSpPr>
          <p:cNvPr id="16" name="Rectangle 15">
            <a:extLst>
              <a:ext uri="{FF2B5EF4-FFF2-40B4-BE49-F238E27FC236}">
                <a16:creationId xmlns:a16="http://schemas.microsoft.com/office/drawing/2014/main" id="{DB87046F-2B2B-E001-D5FC-F1BD2E246587}"/>
              </a:ext>
            </a:extLst>
          </p:cNvPr>
          <p:cNvSpPr/>
          <p:nvPr/>
        </p:nvSpPr>
        <p:spPr>
          <a:xfrm>
            <a:off x="556274" y="3257597"/>
            <a:ext cx="1490009" cy="819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GENERAL MILLS</a:t>
            </a:r>
          </a:p>
        </p:txBody>
      </p:sp>
      <p:sp>
        <p:nvSpPr>
          <p:cNvPr id="17" name="Rectangle 16">
            <a:extLst>
              <a:ext uri="{FF2B5EF4-FFF2-40B4-BE49-F238E27FC236}">
                <a16:creationId xmlns:a16="http://schemas.microsoft.com/office/drawing/2014/main" id="{634E6BA6-89B0-C262-58A3-6B6DA3895B6E}"/>
              </a:ext>
            </a:extLst>
          </p:cNvPr>
          <p:cNvSpPr/>
          <p:nvPr/>
        </p:nvSpPr>
        <p:spPr>
          <a:xfrm>
            <a:off x="3808734" y="3265434"/>
            <a:ext cx="1490009" cy="819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IKEA</a:t>
            </a:r>
          </a:p>
        </p:txBody>
      </p:sp>
      <p:sp>
        <p:nvSpPr>
          <p:cNvPr id="18" name="Rectangle 17">
            <a:extLst>
              <a:ext uri="{FF2B5EF4-FFF2-40B4-BE49-F238E27FC236}">
                <a16:creationId xmlns:a16="http://schemas.microsoft.com/office/drawing/2014/main" id="{6380A946-721E-8D00-187B-737B3ED2765A}"/>
              </a:ext>
            </a:extLst>
          </p:cNvPr>
          <p:cNvSpPr/>
          <p:nvPr/>
        </p:nvSpPr>
        <p:spPr>
          <a:xfrm>
            <a:off x="5434964" y="3257597"/>
            <a:ext cx="1490009" cy="819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MARS</a:t>
            </a:r>
          </a:p>
        </p:txBody>
      </p:sp>
      <p:sp>
        <p:nvSpPr>
          <p:cNvPr id="19" name="Rectangle 18">
            <a:extLst>
              <a:ext uri="{FF2B5EF4-FFF2-40B4-BE49-F238E27FC236}">
                <a16:creationId xmlns:a16="http://schemas.microsoft.com/office/drawing/2014/main" id="{2D28D78A-7754-C3D9-B146-E8B9F17D62E8}"/>
              </a:ext>
            </a:extLst>
          </p:cNvPr>
          <p:cNvSpPr/>
          <p:nvPr/>
        </p:nvSpPr>
        <p:spPr>
          <a:xfrm>
            <a:off x="8687424" y="3246391"/>
            <a:ext cx="1490009" cy="819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NESTLÉ</a:t>
            </a:r>
          </a:p>
        </p:txBody>
      </p:sp>
      <p:sp>
        <p:nvSpPr>
          <p:cNvPr id="20" name="Rectangle 19">
            <a:extLst>
              <a:ext uri="{FF2B5EF4-FFF2-40B4-BE49-F238E27FC236}">
                <a16:creationId xmlns:a16="http://schemas.microsoft.com/office/drawing/2014/main" id="{36A75756-3DC7-DCF9-F51C-24437E8D5DD2}"/>
              </a:ext>
            </a:extLst>
          </p:cNvPr>
          <p:cNvSpPr/>
          <p:nvPr/>
        </p:nvSpPr>
        <p:spPr>
          <a:xfrm>
            <a:off x="10313655" y="3246391"/>
            <a:ext cx="1490009" cy="819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NNEDPRO</a:t>
            </a:r>
          </a:p>
        </p:txBody>
      </p:sp>
      <p:sp>
        <p:nvSpPr>
          <p:cNvPr id="21" name="Rectangle 20">
            <a:extLst>
              <a:ext uri="{FF2B5EF4-FFF2-40B4-BE49-F238E27FC236}">
                <a16:creationId xmlns:a16="http://schemas.microsoft.com/office/drawing/2014/main" id="{F4F2CF73-4440-8F9D-DBA4-E120B9E9D763}"/>
              </a:ext>
            </a:extLst>
          </p:cNvPr>
          <p:cNvSpPr/>
          <p:nvPr/>
        </p:nvSpPr>
        <p:spPr>
          <a:xfrm>
            <a:off x="556274" y="4212320"/>
            <a:ext cx="1490009" cy="819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kern="1000" dirty="0"/>
              <a:t>NUTRIS NUTRITION INSTITUTE LJUBLJANA</a:t>
            </a:r>
          </a:p>
        </p:txBody>
      </p:sp>
      <p:sp>
        <p:nvSpPr>
          <p:cNvPr id="22" name="Rectangle 21">
            <a:extLst>
              <a:ext uri="{FF2B5EF4-FFF2-40B4-BE49-F238E27FC236}">
                <a16:creationId xmlns:a16="http://schemas.microsoft.com/office/drawing/2014/main" id="{9CCC8475-E3B7-78CF-02C2-4A4CEB36C7C4}"/>
              </a:ext>
            </a:extLst>
          </p:cNvPr>
          <p:cNvSpPr/>
          <p:nvPr/>
        </p:nvSpPr>
        <p:spPr>
          <a:xfrm>
            <a:off x="2182504" y="4224075"/>
            <a:ext cx="1490009" cy="819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PEPSICO</a:t>
            </a:r>
          </a:p>
        </p:txBody>
      </p:sp>
      <p:sp>
        <p:nvSpPr>
          <p:cNvPr id="23" name="Rectangle 22">
            <a:extLst>
              <a:ext uri="{FF2B5EF4-FFF2-40B4-BE49-F238E27FC236}">
                <a16:creationId xmlns:a16="http://schemas.microsoft.com/office/drawing/2014/main" id="{456A37D0-0E65-B664-4F5D-997D611ED06A}"/>
              </a:ext>
            </a:extLst>
          </p:cNvPr>
          <p:cNvSpPr/>
          <p:nvPr/>
        </p:nvSpPr>
        <p:spPr>
          <a:xfrm>
            <a:off x="3808734" y="4224075"/>
            <a:ext cx="1490009" cy="819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ROQUETTE</a:t>
            </a:r>
          </a:p>
        </p:txBody>
      </p:sp>
      <p:sp>
        <p:nvSpPr>
          <p:cNvPr id="24" name="Rectangle 23">
            <a:extLst>
              <a:ext uri="{FF2B5EF4-FFF2-40B4-BE49-F238E27FC236}">
                <a16:creationId xmlns:a16="http://schemas.microsoft.com/office/drawing/2014/main" id="{174CA539-F5B3-8A78-0099-29BA9EB11A1C}"/>
              </a:ext>
            </a:extLst>
          </p:cNvPr>
          <p:cNvSpPr/>
          <p:nvPr/>
        </p:nvSpPr>
        <p:spPr>
          <a:xfrm>
            <a:off x="5434964" y="4212320"/>
            <a:ext cx="1490009" cy="819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SABRI ÜLKER FOUNDATION</a:t>
            </a:r>
          </a:p>
        </p:txBody>
      </p:sp>
      <p:sp>
        <p:nvSpPr>
          <p:cNvPr id="25" name="Rectangle 24">
            <a:extLst>
              <a:ext uri="{FF2B5EF4-FFF2-40B4-BE49-F238E27FC236}">
                <a16:creationId xmlns:a16="http://schemas.microsoft.com/office/drawing/2014/main" id="{489B8D2C-E194-F977-34D3-D9A751783807}"/>
              </a:ext>
            </a:extLst>
          </p:cNvPr>
          <p:cNvSpPr/>
          <p:nvPr/>
        </p:nvSpPr>
        <p:spPr>
          <a:xfrm>
            <a:off x="3816254" y="5182715"/>
            <a:ext cx="1490009" cy="819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t>YILDIZ HOLDING</a:t>
            </a:r>
          </a:p>
        </p:txBody>
      </p:sp>
      <p:sp>
        <p:nvSpPr>
          <p:cNvPr id="26" name="Rectangle 25">
            <a:extLst>
              <a:ext uri="{FF2B5EF4-FFF2-40B4-BE49-F238E27FC236}">
                <a16:creationId xmlns:a16="http://schemas.microsoft.com/office/drawing/2014/main" id="{7C51F63C-7C67-3EEF-D9BB-36BCD1FDDBDD}"/>
              </a:ext>
            </a:extLst>
          </p:cNvPr>
          <p:cNvSpPr/>
          <p:nvPr/>
        </p:nvSpPr>
        <p:spPr>
          <a:xfrm>
            <a:off x="7061194" y="4217449"/>
            <a:ext cx="1490009" cy="819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UNILEVER</a:t>
            </a:r>
          </a:p>
        </p:txBody>
      </p:sp>
      <p:sp>
        <p:nvSpPr>
          <p:cNvPr id="27" name="Rectangle 26">
            <a:extLst>
              <a:ext uri="{FF2B5EF4-FFF2-40B4-BE49-F238E27FC236}">
                <a16:creationId xmlns:a16="http://schemas.microsoft.com/office/drawing/2014/main" id="{7AC88A40-A351-08D8-7B79-D259E48FE576}"/>
              </a:ext>
            </a:extLst>
          </p:cNvPr>
          <p:cNvSpPr/>
          <p:nvPr/>
        </p:nvSpPr>
        <p:spPr>
          <a:xfrm>
            <a:off x="8687424" y="4195510"/>
            <a:ext cx="1490009" cy="819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UNIVERSITY OF BOLOGNA</a:t>
            </a:r>
          </a:p>
        </p:txBody>
      </p:sp>
      <p:sp>
        <p:nvSpPr>
          <p:cNvPr id="28" name="Rectangle 27">
            <a:extLst>
              <a:ext uri="{FF2B5EF4-FFF2-40B4-BE49-F238E27FC236}">
                <a16:creationId xmlns:a16="http://schemas.microsoft.com/office/drawing/2014/main" id="{8486702B-8EE5-366B-C443-D5B88C9D9B79}"/>
              </a:ext>
            </a:extLst>
          </p:cNvPr>
          <p:cNvSpPr/>
          <p:nvPr/>
        </p:nvSpPr>
        <p:spPr>
          <a:xfrm>
            <a:off x="10313655" y="4195510"/>
            <a:ext cx="1490009" cy="819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UNIVERSITY COLLEGE DUBLIN</a:t>
            </a:r>
          </a:p>
        </p:txBody>
      </p:sp>
      <p:sp>
        <p:nvSpPr>
          <p:cNvPr id="29" name="Rectangle 28">
            <a:extLst>
              <a:ext uri="{FF2B5EF4-FFF2-40B4-BE49-F238E27FC236}">
                <a16:creationId xmlns:a16="http://schemas.microsoft.com/office/drawing/2014/main" id="{52E11709-8A83-15F3-407D-ABC5BE7DD7FC}"/>
              </a:ext>
            </a:extLst>
          </p:cNvPr>
          <p:cNvSpPr/>
          <p:nvPr/>
        </p:nvSpPr>
        <p:spPr>
          <a:xfrm>
            <a:off x="556274" y="5167043"/>
            <a:ext cx="1490008" cy="8503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7000"/>
              </a:lnSpc>
              <a:spcBef>
                <a:spcPts val="0"/>
              </a:spcBef>
              <a:spcAft>
                <a:spcPts val="800"/>
              </a:spcAft>
              <a:defRPr/>
            </a:pPr>
            <a:r>
              <a:rPr lang="en-GB" sz="1400" b="1"/>
              <a:t>UNIVERSITY </a:t>
            </a:r>
            <a:br>
              <a:rPr lang="en-GB" sz="1400" b="1"/>
            </a:br>
            <a:r>
              <a:rPr lang="en-GB" sz="1400" b="1"/>
              <a:t>OF PARMA</a:t>
            </a:r>
          </a:p>
        </p:txBody>
      </p:sp>
      <p:sp>
        <p:nvSpPr>
          <p:cNvPr id="30" name="Rectangle 29">
            <a:extLst>
              <a:ext uri="{FF2B5EF4-FFF2-40B4-BE49-F238E27FC236}">
                <a16:creationId xmlns:a16="http://schemas.microsoft.com/office/drawing/2014/main" id="{0D96657F-16B7-DC7A-9885-E89BCD73806F}"/>
              </a:ext>
            </a:extLst>
          </p:cNvPr>
          <p:cNvSpPr/>
          <p:nvPr/>
        </p:nvSpPr>
        <p:spPr>
          <a:xfrm>
            <a:off x="2186263" y="5182715"/>
            <a:ext cx="1490009" cy="819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UNIVERSITY </a:t>
            </a:r>
            <a:br>
              <a:rPr lang="en-GB" sz="1400" b="1" dirty="0"/>
            </a:br>
            <a:r>
              <a:rPr lang="en-GB" sz="1400" b="1" dirty="0"/>
              <a:t>OF LEEDS</a:t>
            </a:r>
          </a:p>
        </p:txBody>
      </p:sp>
      <p:sp>
        <p:nvSpPr>
          <p:cNvPr id="31" name="Rectangle 30">
            <a:extLst>
              <a:ext uri="{FF2B5EF4-FFF2-40B4-BE49-F238E27FC236}">
                <a16:creationId xmlns:a16="http://schemas.microsoft.com/office/drawing/2014/main" id="{62B42E65-A14C-C78C-EE5B-159F6A6BCF65}"/>
              </a:ext>
            </a:extLst>
          </p:cNvPr>
          <p:cNvSpPr/>
          <p:nvPr/>
        </p:nvSpPr>
        <p:spPr>
          <a:xfrm>
            <a:off x="8690103" y="5639437"/>
            <a:ext cx="301843" cy="3018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650EFD3-710E-55F0-F91E-4912B8E780A0}"/>
              </a:ext>
            </a:extLst>
          </p:cNvPr>
          <p:cNvSpPr/>
          <p:nvPr/>
        </p:nvSpPr>
        <p:spPr>
          <a:xfrm>
            <a:off x="8690103" y="5238866"/>
            <a:ext cx="301843" cy="301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ontent Placeholder 2">
            <a:extLst>
              <a:ext uri="{FF2B5EF4-FFF2-40B4-BE49-F238E27FC236}">
                <a16:creationId xmlns:a16="http://schemas.microsoft.com/office/drawing/2014/main" id="{81DEA77E-8685-9B8C-E8A1-0B1106B8FB9B}"/>
              </a:ext>
            </a:extLst>
          </p:cNvPr>
          <p:cNvSpPr>
            <a:spLocks noGrp="1" noChangeArrowheads="1"/>
          </p:cNvSpPr>
          <p:nvPr>
            <p:ph idx="1"/>
          </p:nvPr>
        </p:nvSpPr>
        <p:spPr>
          <a:xfrm>
            <a:off x="8991947" y="5238866"/>
            <a:ext cx="2810158" cy="400571"/>
          </a:xfrm>
        </p:spPr>
        <p:txBody>
          <a:bodyPr/>
          <a:lstStyle/>
          <a:p>
            <a:pPr marL="0" indent="0">
              <a:lnSpc>
                <a:spcPct val="100000"/>
              </a:lnSpc>
              <a:buFont typeface="Arial" panose="020B0604020202020204" pitchFamily="34" charset="0"/>
              <a:buNone/>
            </a:pPr>
            <a:r>
              <a:rPr lang="en-US" altLang="en-BE" sz="1600" dirty="0"/>
              <a:t>Full members (15)</a:t>
            </a:r>
          </a:p>
        </p:txBody>
      </p:sp>
      <p:sp>
        <p:nvSpPr>
          <p:cNvPr id="34" name="Content Placeholder 2">
            <a:extLst>
              <a:ext uri="{FF2B5EF4-FFF2-40B4-BE49-F238E27FC236}">
                <a16:creationId xmlns:a16="http://schemas.microsoft.com/office/drawing/2014/main" id="{668C854F-EAC0-C31F-643A-04F6340A706D}"/>
              </a:ext>
            </a:extLst>
          </p:cNvPr>
          <p:cNvSpPr txBox="1">
            <a:spLocks noChangeArrowheads="1"/>
          </p:cNvSpPr>
          <p:nvPr/>
        </p:nvSpPr>
        <p:spPr bwMode="auto">
          <a:xfrm>
            <a:off x="8991947" y="5617666"/>
            <a:ext cx="2810158" cy="40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chemeClr val="accent2"/>
              </a:buClr>
              <a:buFont typeface="Arial" panose="020B0604020202020204" pitchFamily="34" charset="0"/>
              <a:buChar char="•"/>
              <a:defRPr sz="3200" kern="1200">
                <a:solidFill>
                  <a:schemeClr val="tx2"/>
                </a:solidFill>
                <a:latin typeface="Calibri" panose="020F0502020204030204" pitchFamily="34" charset="0"/>
                <a:ea typeface="+mn-ea"/>
                <a:cs typeface="Calibri" panose="020F0502020204030204" pitchFamily="34" charset="0"/>
              </a:defRPr>
            </a:lvl1pPr>
            <a:lvl2pPr marL="685800" indent="-228600" algn="l" rtl="0" eaLnBrk="1" fontAlgn="base" hangingPunct="1">
              <a:lnSpc>
                <a:spcPct val="90000"/>
              </a:lnSpc>
              <a:spcBef>
                <a:spcPts val="500"/>
              </a:spcBef>
              <a:spcAft>
                <a:spcPct val="0"/>
              </a:spcAft>
              <a:buClr>
                <a:schemeClr val="accent2"/>
              </a:buClr>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2pPr>
            <a:lvl3pPr marL="1143000" indent="-228600" algn="l" rtl="0" eaLnBrk="1" fontAlgn="base" hangingPunct="1">
              <a:lnSpc>
                <a:spcPct val="90000"/>
              </a:lnSpc>
              <a:spcBef>
                <a:spcPts val="500"/>
              </a:spcBef>
              <a:spcAft>
                <a:spcPct val="0"/>
              </a:spcAft>
              <a:buClr>
                <a:schemeClr val="accent2"/>
              </a:buClr>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3pPr>
            <a:lvl4pPr marL="1600200" indent="-228600" algn="l" rtl="0" eaLnBrk="1" fontAlgn="base" hangingPunct="1">
              <a:lnSpc>
                <a:spcPct val="90000"/>
              </a:lnSpc>
              <a:spcBef>
                <a:spcPts val="500"/>
              </a:spcBef>
              <a:spcAft>
                <a:spcPct val="0"/>
              </a:spcAft>
              <a:buClr>
                <a:schemeClr val="accent2"/>
              </a:buClr>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4pPr>
            <a:lvl5pPr marL="2057400" indent="-228600" algn="l" rtl="0" eaLnBrk="1" fontAlgn="base" hangingPunct="1">
              <a:lnSpc>
                <a:spcPct val="90000"/>
              </a:lnSpc>
              <a:spcBef>
                <a:spcPts val="500"/>
              </a:spcBef>
              <a:spcAft>
                <a:spcPct val="0"/>
              </a:spcAft>
              <a:buClr>
                <a:schemeClr val="accent2"/>
              </a:buClr>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lnSpc>
                <a:spcPct val="100000"/>
              </a:lnSpc>
              <a:buFont typeface="Arial" panose="020B0604020202020204" pitchFamily="34" charset="0"/>
              <a:buNone/>
            </a:pPr>
            <a:r>
              <a:rPr lang="en-US" altLang="en-BE" sz="1600" dirty="0"/>
              <a:t>Associate members (18)</a:t>
            </a:r>
          </a:p>
        </p:txBody>
      </p:sp>
      <p:sp>
        <p:nvSpPr>
          <p:cNvPr id="35" name="Rectangle 34">
            <a:extLst>
              <a:ext uri="{FF2B5EF4-FFF2-40B4-BE49-F238E27FC236}">
                <a16:creationId xmlns:a16="http://schemas.microsoft.com/office/drawing/2014/main" id="{E462F86B-C211-F9DD-B3BF-7BCB063EEB43}"/>
              </a:ext>
            </a:extLst>
          </p:cNvPr>
          <p:cNvSpPr/>
          <p:nvPr/>
        </p:nvSpPr>
        <p:spPr>
          <a:xfrm>
            <a:off x="7061194" y="2297747"/>
            <a:ext cx="1490009" cy="8395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FINS</a:t>
            </a:r>
          </a:p>
        </p:txBody>
      </p:sp>
      <p:sp>
        <p:nvSpPr>
          <p:cNvPr id="10" name="Rectangle 9">
            <a:extLst>
              <a:ext uri="{FF2B5EF4-FFF2-40B4-BE49-F238E27FC236}">
                <a16:creationId xmlns:a16="http://schemas.microsoft.com/office/drawing/2014/main" id="{64050733-2F9A-1E3D-0689-C62EBB08D65F}"/>
              </a:ext>
            </a:extLst>
          </p:cNvPr>
          <p:cNvSpPr/>
          <p:nvPr/>
        </p:nvSpPr>
        <p:spPr>
          <a:xfrm>
            <a:off x="5446245" y="5167043"/>
            <a:ext cx="1490008" cy="8503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7000"/>
              </a:lnSpc>
              <a:spcBef>
                <a:spcPts val="0"/>
              </a:spcBef>
              <a:spcAft>
                <a:spcPts val="800"/>
              </a:spcAft>
              <a:defRPr/>
            </a:pPr>
            <a:r>
              <a:rPr lang="en-GB" sz="1400" b="1" dirty="0"/>
              <a:t>YILDIZ TECHNICAL UNIVERSITY</a:t>
            </a:r>
          </a:p>
        </p:txBody>
      </p:sp>
      <p:sp>
        <p:nvSpPr>
          <p:cNvPr id="36" name="Rectangle 35">
            <a:extLst>
              <a:ext uri="{FF2B5EF4-FFF2-40B4-BE49-F238E27FC236}">
                <a16:creationId xmlns:a16="http://schemas.microsoft.com/office/drawing/2014/main" id="{0818D953-D7E4-6E2D-454C-3A142217A85C}"/>
              </a:ext>
            </a:extLst>
          </p:cNvPr>
          <p:cNvSpPr/>
          <p:nvPr/>
        </p:nvSpPr>
        <p:spPr>
          <a:xfrm>
            <a:off x="8687424" y="1348153"/>
            <a:ext cx="1490009" cy="819011"/>
          </a:xfrm>
          <a:prstGeom prst="rect">
            <a:avLst/>
          </a:prstGeom>
          <a:solidFill>
            <a:srgbClr val="8A5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CEMAS</a:t>
            </a:r>
          </a:p>
        </p:txBody>
      </p:sp>
      <p:sp>
        <p:nvSpPr>
          <p:cNvPr id="37" name="Rectangle 36">
            <a:extLst>
              <a:ext uri="{FF2B5EF4-FFF2-40B4-BE49-F238E27FC236}">
                <a16:creationId xmlns:a16="http://schemas.microsoft.com/office/drawing/2014/main" id="{DC97D436-FCE2-5399-65DF-E5ED45E7D811}"/>
              </a:ext>
            </a:extLst>
          </p:cNvPr>
          <p:cNvSpPr/>
          <p:nvPr/>
        </p:nvSpPr>
        <p:spPr>
          <a:xfrm>
            <a:off x="2182504" y="3265434"/>
            <a:ext cx="1490009" cy="819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HERO GROUP</a:t>
            </a:r>
          </a:p>
        </p:txBody>
      </p:sp>
      <p:sp>
        <p:nvSpPr>
          <p:cNvPr id="38" name="Rectangle 37">
            <a:extLst>
              <a:ext uri="{FF2B5EF4-FFF2-40B4-BE49-F238E27FC236}">
                <a16:creationId xmlns:a16="http://schemas.microsoft.com/office/drawing/2014/main" id="{A34E5061-31BF-251E-A148-1BE703D63474}"/>
              </a:ext>
            </a:extLst>
          </p:cNvPr>
          <p:cNvSpPr/>
          <p:nvPr/>
        </p:nvSpPr>
        <p:spPr>
          <a:xfrm>
            <a:off x="7061194" y="3267854"/>
            <a:ext cx="1490009" cy="819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i="0" dirty="0">
                <a:solidFill>
                  <a:schemeClr val="bg1"/>
                </a:solidFill>
                <a:effectLst/>
              </a:rPr>
              <a:t>MONDELĒZ</a:t>
            </a:r>
            <a:endParaRPr lang="en-GB" sz="1400" b="1" dirty="0">
              <a:solidFill>
                <a:schemeClr val="bg1"/>
              </a:solidFill>
            </a:endParaRPr>
          </a:p>
        </p:txBody>
      </p:sp>
      <p:sp>
        <p:nvSpPr>
          <p:cNvPr id="39" name="Rectangle 38">
            <a:extLst>
              <a:ext uri="{FF2B5EF4-FFF2-40B4-BE49-F238E27FC236}">
                <a16:creationId xmlns:a16="http://schemas.microsoft.com/office/drawing/2014/main" id="{6867718A-D10B-9512-B6DC-5BB065D8081F}"/>
              </a:ext>
            </a:extLst>
          </p:cNvPr>
          <p:cNvSpPr/>
          <p:nvPr/>
        </p:nvSpPr>
        <p:spPr>
          <a:xfrm>
            <a:off x="7076234" y="5167043"/>
            <a:ext cx="1490008" cy="8503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7000"/>
              </a:lnSpc>
              <a:spcBef>
                <a:spcPts val="0"/>
              </a:spcBef>
              <a:spcAft>
                <a:spcPts val="800"/>
              </a:spcAft>
              <a:defRPr/>
            </a:pPr>
            <a:r>
              <a:rPr lang="en-GB" sz="1400" b="1" dirty="0"/>
              <a:t>WASTELESS</a:t>
            </a:r>
            <a:br>
              <a:rPr lang="en-GB" sz="1400" b="1" dirty="0"/>
            </a:br>
            <a:r>
              <a:rPr lang="en-GB" sz="1400" b="1" dirty="0"/>
              <a:t>FOUNDATION</a:t>
            </a:r>
          </a:p>
        </p:txBody>
      </p:sp>
    </p:spTree>
    <p:extLst>
      <p:ext uri="{BB962C8B-B14F-4D97-AF65-F5344CB8AC3E}">
        <p14:creationId xmlns:p14="http://schemas.microsoft.com/office/powerpoint/2010/main" val="3514101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A9F6-0CB7-1C05-7522-3FBD108C9750}"/>
              </a:ext>
            </a:extLst>
          </p:cNvPr>
          <p:cNvSpPr>
            <a:spLocks noGrp="1"/>
          </p:cNvSpPr>
          <p:nvPr>
            <p:ph type="title"/>
          </p:nvPr>
        </p:nvSpPr>
        <p:spPr/>
        <p:txBody>
          <a:bodyPr/>
          <a:lstStyle/>
          <a:p>
            <a:r>
              <a:rPr lang="en-GB" dirty="0"/>
              <a:t>Project involvement by long-term goal</a:t>
            </a:r>
            <a:endParaRPr lang="en-BE" dirty="0"/>
          </a:p>
        </p:txBody>
      </p:sp>
      <p:sp>
        <p:nvSpPr>
          <p:cNvPr id="12" name="Rectangle : coins arrondis 11">
            <a:extLst>
              <a:ext uri="{FF2B5EF4-FFF2-40B4-BE49-F238E27FC236}">
                <a16:creationId xmlns:a16="http://schemas.microsoft.com/office/drawing/2014/main" id="{AF447298-2744-75B0-5C81-BCF5B6FD73AD}"/>
              </a:ext>
            </a:extLst>
          </p:cNvPr>
          <p:cNvSpPr/>
          <p:nvPr/>
        </p:nvSpPr>
        <p:spPr>
          <a:xfrm>
            <a:off x="2098119" y="2518082"/>
            <a:ext cx="1490009" cy="819011"/>
          </a:xfrm>
          <a:prstGeom prst="roundRect">
            <a:avLst/>
          </a:prstGeom>
          <a:solidFill>
            <a:schemeClr val="bg1"/>
          </a:solidFill>
          <a:ln w="38100">
            <a:solidFill>
              <a:srgbClr val="F26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9" name="Ellipse 68">
            <a:extLst>
              <a:ext uri="{FF2B5EF4-FFF2-40B4-BE49-F238E27FC236}">
                <a16:creationId xmlns:a16="http://schemas.microsoft.com/office/drawing/2014/main" id="{57F228F7-1746-C79D-703C-F6F641419C43}"/>
              </a:ext>
            </a:extLst>
          </p:cNvPr>
          <p:cNvSpPr/>
          <p:nvPr/>
        </p:nvSpPr>
        <p:spPr>
          <a:xfrm>
            <a:off x="157568" y="5684434"/>
            <a:ext cx="672251" cy="672251"/>
          </a:xfrm>
          <a:prstGeom prst="ellipse">
            <a:avLst/>
          </a:prstGeom>
          <a:solidFill>
            <a:srgbClr val="F2665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1" name="ZoneTexte 80">
            <a:extLst>
              <a:ext uri="{FF2B5EF4-FFF2-40B4-BE49-F238E27FC236}">
                <a16:creationId xmlns:a16="http://schemas.microsoft.com/office/drawing/2014/main" id="{F3CDE09B-25F8-BBA1-E96F-4ACCFDC8F76F}"/>
              </a:ext>
            </a:extLst>
          </p:cNvPr>
          <p:cNvSpPr txBox="1"/>
          <p:nvPr/>
        </p:nvSpPr>
        <p:spPr>
          <a:xfrm>
            <a:off x="919073" y="5655512"/>
            <a:ext cx="2835650" cy="738664"/>
          </a:xfrm>
          <a:prstGeom prst="rect">
            <a:avLst/>
          </a:prstGeom>
          <a:noFill/>
        </p:spPr>
        <p:txBody>
          <a:bodyPr wrap="square" rtlCol="0">
            <a:spAutoFit/>
          </a:bodyPr>
          <a:lstStyle/>
          <a:p>
            <a:r>
              <a:rPr lang="en-US" sz="1400" i="1" dirty="0">
                <a:solidFill>
                  <a:schemeClr val="tx2"/>
                </a:solidFill>
              </a:rPr>
              <a:t>to build food &amp; health science</a:t>
            </a:r>
            <a:br>
              <a:rPr lang="en-US" sz="1400" i="1" dirty="0">
                <a:solidFill>
                  <a:schemeClr val="tx2"/>
                </a:solidFill>
              </a:rPr>
            </a:br>
            <a:r>
              <a:rPr lang="en-US" sz="1400" i="1" dirty="0">
                <a:solidFill>
                  <a:schemeClr val="tx2"/>
                </a:solidFill>
              </a:rPr>
              <a:t>literacy &amp; promote evidence-based </a:t>
            </a:r>
            <a:br>
              <a:rPr lang="en-US" sz="1400" i="1" dirty="0">
                <a:solidFill>
                  <a:schemeClr val="tx2"/>
                </a:solidFill>
              </a:rPr>
            </a:br>
            <a:r>
              <a:rPr lang="en-US" sz="1400" i="1" dirty="0">
                <a:solidFill>
                  <a:schemeClr val="tx2"/>
                </a:solidFill>
              </a:rPr>
              <a:t>decision-making </a:t>
            </a:r>
            <a:endParaRPr lang="en-BE" sz="1400" i="1" dirty="0">
              <a:solidFill>
                <a:schemeClr val="tx2"/>
              </a:solidFill>
            </a:endParaRPr>
          </a:p>
        </p:txBody>
      </p:sp>
      <p:cxnSp>
        <p:nvCxnSpPr>
          <p:cNvPr id="88" name="Connecteur droit 87">
            <a:extLst>
              <a:ext uri="{FF2B5EF4-FFF2-40B4-BE49-F238E27FC236}">
                <a16:creationId xmlns:a16="http://schemas.microsoft.com/office/drawing/2014/main" id="{51408455-7535-C6BE-63B2-22804F18E6CF}"/>
              </a:ext>
            </a:extLst>
          </p:cNvPr>
          <p:cNvCxnSpPr>
            <a:cxnSpLocks/>
          </p:cNvCxnSpPr>
          <p:nvPr/>
        </p:nvCxnSpPr>
        <p:spPr>
          <a:xfrm>
            <a:off x="3722108" y="5683346"/>
            <a:ext cx="0" cy="672251"/>
          </a:xfrm>
          <a:prstGeom prst="line">
            <a:avLst/>
          </a:prstGeom>
          <a:ln w="28575">
            <a:solidFill>
              <a:srgbClr val="2C2E71"/>
            </a:solidFill>
          </a:ln>
        </p:spPr>
        <p:style>
          <a:lnRef idx="1">
            <a:schemeClr val="accent2"/>
          </a:lnRef>
          <a:fillRef idx="0">
            <a:schemeClr val="accent2"/>
          </a:fillRef>
          <a:effectRef idx="0">
            <a:schemeClr val="accent2"/>
          </a:effectRef>
          <a:fontRef idx="minor">
            <a:schemeClr val="tx1"/>
          </a:fontRef>
        </p:style>
      </p:cxnSp>
      <p:cxnSp>
        <p:nvCxnSpPr>
          <p:cNvPr id="90" name="Connecteur droit 89">
            <a:extLst>
              <a:ext uri="{FF2B5EF4-FFF2-40B4-BE49-F238E27FC236}">
                <a16:creationId xmlns:a16="http://schemas.microsoft.com/office/drawing/2014/main" id="{DDFB78E4-058B-FE99-DDDF-D10A953E4E25}"/>
              </a:ext>
            </a:extLst>
          </p:cNvPr>
          <p:cNvCxnSpPr>
            <a:cxnSpLocks/>
          </p:cNvCxnSpPr>
          <p:nvPr/>
        </p:nvCxnSpPr>
        <p:spPr>
          <a:xfrm>
            <a:off x="9557750" y="5683346"/>
            <a:ext cx="0" cy="672251"/>
          </a:xfrm>
          <a:prstGeom prst="line">
            <a:avLst/>
          </a:prstGeom>
          <a:ln w="28575">
            <a:solidFill>
              <a:srgbClr val="2C2E71"/>
            </a:solidFill>
          </a:ln>
        </p:spPr>
        <p:style>
          <a:lnRef idx="1">
            <a:schemeClr val="accent2"/>
          </a:lnRef>
          <a:fillRef idx="0">
            <a:schemeClr val="accent2"/>
          </a:fillRef>
          <a:effectRef idx="0">
            <a:schemeClr val="accent2"/>
          </a:effectRef>
          <a:fontRef idx="minor">
            <a:schemeClr val="tx1"/>
          </a:fontRef>
        </p:style>
      </p:cxnSp>
      <p:cxnSp>
        <p:nvCxnSpPr>
          <p:cNvPr id="91" name="Connecteur droit 90">
            <a:extLst>
              <a:ext uri="{FF2B5EF4-FFF2-40B4-BE49-F238E27FC236}">
                <a16:creationId xmlns:a16="http://schemas.microsoft.com/office/drawing/2014/main" id="{DCC00739-46D0-F793-1E6D-158B56E802D7}"/>
              </a:ext>
            </a:extLst>
          </p:cNvPr>
          <p:cNvCxnSpPr>
            <a:cxnSpLocks/>
          </p:cNvCxnSpPr>
          <p:nvPr/>
        </p:nvCxnSpPr>
        <p:spPr>
          <a:xfrm>
            <a:off x="6540253" y="5683346"/>
            <a:ext cx="0" cy="672251"/>
          </a:xfrm>
          <a:prstGeom prst="line">
            <a:avLst/>
          </a:prstGeom>
          <a:ln w="28575">
            <a:solidFill>
              <a:srgbClr val="2C2E71"/>
            </a:solidFill>
          </a:ln>
        </p:spPr>
        <p:style>
          <a:lnRef idx="1">
            <a:schemeClr val="accent2"/>
          </a:lnRef>
          <a:fillRef idx="0">
            <a:schemeClr val="accent2"/>
          </a:fillRef>
          <a:effectRef idx="0">
            <a:schemeClr val="accent2"/>
          </a:effectRef>
          <a:fontRef idx="minor">
            <a:schemeClr val="tx1"/>
          </a:fontRef>
        </p:style>
      </p:cxnSp>
      <p:grpSp>
        <p:nvGrpSpPr>
          <p:cNvPr id="3" name="Groupe 2">
            <a:extLst>
              <a:ext uri="{FF2B5EF4-FFF2-40B4-BE49-F238E27FC236}">
                <a16:creationId xmlns:a16="http://schemas.microsoft.com/office/drawing/2014/main" id="{81EDC79C-EC23-FB0E-6170-6E1F6433C6F2}"/>
              </a:ext>
            </a:extLst>
          </p:cNvPr>
          <p:cNvGrpSpPr/>
          <p:nvPr/>
        </p:nvGrpSpPr>
        <p:grpSpPr>
          <a:xfrm>
            <a:off x="6691907" y="5593448"/>
            <a:ext cx="2708568" cy="853893"/>
            <a:chOff x="3801760" y="5593448"/>
            <a:chExt cx="2708568" cy="853893"/>
          </a:xfrm>
        </p:grpSpPr>
        <p:sp>
          <p:nvSpPr>
            <p:cNvPr id="84" name="ZoneTexte 83">
              <a:extLst>
                <a:ext uri="{FF2B5EF4-FFF2-40B4-BE49-F238E27FC236}">
                  <a16:creationId xmlns:a16="http://schemas.microsoft.com/office/drawing/2014/main" id="{891310DF-72D6-3A66-E7C5-C2AC549F3877}"/>
                </a:ext>
              </a:extLst>
            </p:cNvPr>
            <p:cNvSpPr txBox="1"/>
            <p:nvPr/>
          </p:nvSpPr>
          <p:spPr>
            <a:xfrm>
              <a:off x="4657037" y="5673318"/>
              <a:ext cx="1853291" cy="738664"/>
            </a:xfrm>
            <a:prstGeom prst="rect">
              <a:avLst/>
            </a:prstGeom>
            <a:noFill/>
          </p:spPr>
          <p:txBody>
            <a:bodyPr wrap="square" rtlCol="0">
              <a:spAutoFit/>
            </a:bodyPr>
            <a:lstStyle/>
            <a:p>
              <a:r>
                <a:rPr lang="en-GB" sz="1400" i="1" dirty="0">
                  <a:solidFill>
                    <a:schemeClr val="tx2"/>
                  </a:solidFill>
                </a:rPr>
                <a:t>to support the prevention of diet- and lifestyle-related NCDs</a:t>
              </a:r>
            </a:p>
          </p:txBody>
        </p:sp>
        <p:sp>
          <p:nvSpPr>
            <p:cNvPr id="85" name="Ellipse 84">
              <a:extLst>
                <a:ext uri="{FF2B5EF4-FFF2-40B4-BE49-F238E27FC236}">
                  <a16:creationId xmlns:a16="http://schemas.microsoft.com/office/drawing/2014/main" id="{E35D0F1C-F559-CAF4-9192-A0B2372C5BD2}"/>
                </a:ext>
              </a:extLst>
            </p:cNvPr>
            <p:cNvSpPr/>
            <p:nvPr/>
          </p:nvSpPr>
          <p:spPr>
            <a:xfrm>
              <a:off x="3898764" y="5684396"/>
              <a:ext cx="672251" cy="672251"/>
            </a:xfrm>
            <a:prstGeom prst="ellipse">
              <a:avLst/>
            </a:prstGeom>
            <a:solidFill>
              <a:srgbClr val="8EA5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93" name="Image 92">
              <a:extLst>
                <a:ext uri="{FF2B5EF4-FFF2-40B4-BE49-F238E27FC236}">
                  <a16:creationId xmlns:a16="http://schemas.microsoft.com/office/drawing/2014/main" id="{90F28508-C3A4-47A9-1A99-1628299675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760" y="5593448"/>
              <a:ext cx="853893" cy="853893"/>
            </a:xfrm>
            <a:prstGeom prst="rect">
              <a:avLst/>
            </a:prstGeom>
          </p:spPr>
        </p:pic>
      </p:grpSp>
      <p:pic>
        <p:nvPicPr>
          <p:cNvPr id="95" name="Image 94" descr="Une image contenant texte&#10;&#10;Description générée automatiquement">
            <a:extLst>
              <a:ext uri="{FF2B5EF4-FFF2-40B4-BE49-F238E27FC236}">
                <a16:creationId xmlns:a16="http://schemas.microsoft.com/office/drawing/2014/main" id="{44BB30B9-38CE-C13B-F4DB-4CA4609AC8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280" y="5680908"/>
            <a:ext cx="696825" cy="696825"/>
          </a:xfrm>
          <a:prstGeom prst="rect">
            <a:avLst/>
          </a:prstGeom>
        </p:spPr>
      </p:pic>
      <p:grpSp>
        <p:nvGrpSpPr>
          <p:cNvPr id="5" name="Groupe 4">
            <a:extLst>
              <a:ext uri="{FF2B5EF4-FFF2-40B4-BE49-F238E27FC236}">
                <a16:creationId xmlns:a16="http://schemas.microsoft.com/office/drawing/2014/main" id="{6DCF748D-BB0B-982F-8B5B-0F7C97AA6F2E}"/>
              </a:ext>
            </a:extLst>
          </p:cNvPr>
          <p:cNvGrpSpPr/>
          <p:nvPr/>
        </p:nvGrpSpPr>
        <p:grpSpPr>
          <a:xfrm>
            <a:off x="9715026" y="5651190"/>
            <a:ext cx="2476974" cy="738664"/>
            <a:chOff x="6786926" y="5651190"/>
            <a:chExt cx="2476974" cy="738664"/>
          </a:xfrm>
        </p:grpSpPr>
        <p:sp>
          <p:nvSpPr>
            <p:cNvPr id="83" name="ZoneTexte 82">
              <a:extLst>
                <a:ext uri="{FF2B5EF4-FFF2-40B4-BE49-F238E27FC236}">
                  <a16:creationId xmlns:a16="http://schemas.microsoft.com/office/drawing/2014/main" id="{C150F6C9-3726-28E1-4A38-5109CCA35DDC}"/>
                </a:ext>
              </a:extLst>
            </p:cNvPr>
            <p:cNvSpPr txBox="1"/>
            <p:nvPr/>
          </p:nvSpPr>
          <p:spPr>
            <a:xfrm>
              <a:off x="7574440" y="5651190"/>
              <a:ext cx="1689460" cy="738664"/>
            </a:xfrm>
            <a:prstGeom prst="rect">
              <a:avLst/>
            </a:prstGeom>
            <a:noFill/>
          </p:spPr>
          <p:txBody>
            <a:bodyPr wrap="square" rtlCol="0">
              <a:spAutoFit/>
            </a:bodyPr>
            <a:lstStyle/>
            <a:p>
              <a:r>
                <a:rPr lang="en-GB" sz="1400" i="1" dirty="0">
                  <a:solidFill>
                    <a:schemeClr val="tx2"/>
                  </a:solidFill>
                </a:rPr>
                <a:t>to empower food</a:t>
              </a:r>
              <a:br>
                <a:rPr lang="en-GB" sz="1400" i="1" dirty="0">
                  <a:solidFill>
                    <a:schemeClr val="tx2"/>
                  </a:solidFill>
                </a:rPr>
              </a:br>
              <a:r>
                <a:rPr lang="en-GB" sz="1400" i="1" dirty="0">
                  <a:solidFill>
                    <a:schemeClr val="tx2"/>
                  </a:solidFill>
                </a:rPr>
                <a:t>waste reduction at</a:t>
              </a:r>
              <a:br>
                <a:rPr lang="en-GB" sz="1400" i="1" dirty="0">
                  <a:solidFill>
                    <a:schemeClr val="tx2"/>
                  </a:solidFill>
                </a:rPr>
              </a:br>
              <a:r>
                <a:rPr lang="en-GB" sz="1400" i="1" dirty="0">
                  <a:solidFill>
                    <a:schemeClr val="tx2"/>
                  </a:solidFill>
                </a:rPr>
                <a:t>consumption level </a:t>
              </a:r>
            </a:p>
          </p:txBody>
        </p:sp>
        <p:sp>
          <p:nvSpPr>
            <p:cNvPr id="86" name="Ellipse 85">
              <a:extLst>
                <a:ext uri="{FF2B5EF4-FFF2-40B4-BE49-F238E27FC236}">
                  <a16:creationId xmlns:a16="http://schemas.microsoft.com/office/drawing/2014/main" id="{370F9F42-DA40-C9CA-2B7F-47B9FC2A84AB}"/>
                </a:ext>
              </a:extLst>
            </p:cNvPr>
            <p:cNvSpPr/>
            <p:nvPr/>
          </p:nvSpPr>
          <p:spPr>
            <a:xfrm>
              <a:off x="6808754" y="5683347"/>
              <a:ext cx="672251" cy="672251"/>
            </a:xfrm>
            <a:prstGeom prst="ellipse">
              <a:avLst/>
            </a:prstGeom>
            <a:solidFill>
              <a:srgbClr val="FBAF1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97" name="Image 96">
              <a:extLst>
                <a:ext uri="{FF2B5EF4-FFF2-40B4-BE49-F238E27FC236}">
                  <a16:creationId xmlns:a16="http://schemas.microsoft.com/office/drawing/2014/main" id="{DCA16F28-9A41-54A5-11E1-71DED18FCF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6926" y="5660046"/>
              <a:ext cx="729117" cy="729117"/>
            </a:xfrm>
            <a:prstGeom prst="rect">
              <a:avLst/>
            </a:prstGeom>
          </p:spPr>
        </p:pic>
      </p:grpSp>
      <p:grpSp>
        <p:nvGrpSpPr>
          <p:cNvPr id="4" name="Groupe 3">
            <a:extLst>
              <a:ext uri="{FF2B5EF4-FFF2-40B4-BE49-F238E27FC236}">
                <a16:creationId xmlns:a16="http://schemas.microsoft.com/office/drawing/2014/main" id="{E9DC7460-4F5C-7612-6CBD-AE8062919BD8}"/>
              </a:ext>
            </a:extLst>
          </p:cNvPr>
          <p:cNvGrpSpPr/>
          <p:nvPr/>
        </p:nvGrpSpPr>
        <p:grpSpPr>
          <a:xfrm>
            <a:off x="3830787" y="5570152"/>
            <a:ext cx="2710599" cy="841830"/>
            <a:chOff x="9398718" y="5570152"/>
            <a:chExt cx="2710599" cy="841830"/>
          </a:xfrm>
        </p:grpSpPr>
        <p:sp>
          <p:nvSpPr>
            <p:cNvPr id="82" name="ZoneTexte 81">
              <a:extLst>
                <a:ext uri="{FF2B5EF4-FFF2-40B4-BE49-F238E27FC236}">
                  <a16:creationId xmlns:a16="http://schemas.microsoft.com/office/drawing/2014/main" id="{9C934CD8-0237-D9E6-D8B2-F2AF645FB382}"/>
                </a:ext>
              </a:extLst>
            </p:cNvPr>
            <p:cNvSpPr txBox="1"/>
            <p:nvPr/>
          </p:nvSpPr>
          <p:spPr>
            <a:xfrm>
              <a:off x="10211828" y="5673318"/>
              <a:ext cx="1897489" cy="738664"/>
            </a:xfrm>
            <a:prstGeom prst="rect">
              <a:avLst/>
            </a:prstGeom>
            <a:noFill/>
          </p:spPr>
          <p:txBody>
            <a:bodyPr wrap="square" rtlCol="0">
              <a:spAutoFit/>
            </a:bodyPr>
            <a:lstStyle/>
            <a:p>
              <a:r>
                <a:rPr lang="en-GB" sz="1400" i="1" dirty="0">
                  <a:solidFill>
                    <a:schemeClr val="tx2"/>
                  </a:solidFill>
                </a:rPr>
                <a:t>to facilitate the</a:t>
              </a:r>
              <a:br>
                <a:rPr lang="en-GB" sz="1400" i="1" dirty="0">
                  <a:solidFill>
                    <a:schemeClr val="tx2"/>
                  </a:solidFill>
                </a:rPr>
              </a:br>
              <a:r>
                <a:rPr lang="en-GB" sz="1400" i="1" dirty="0">
                  <a:solidFill>
                    <a:schemeClr val="tx2"/>
                  </a:solidFill>
                </a:rPr>
                <a:t>healthy &amp; sustainable diet shift</a:t>
              </a:r>
            </a:p>
          </p:txBody>
        </p:sp>
        <p:sp>
          <p:nvSpPr>
            <p:cNvPr id="87" name="Ellipse 86">
              <a:extLst>
                <a:ext uri="{FF2B5EF4-FFF2-40B4-BE49-F238E27FC236}">
                  <a16:creationId xmlns:a16="http://schemas.microsoft.com/office/drawing/2014/main" id="{69A5CC0F-DEB9-C77C-79D1-BA8C566F5EB8}"/>
                </a:ext>
              </a:extLst>
            </p:cNvPr>
            <p:cNvSpPr/>
            <p:nvPr/>
          </p:nvSpPr>
          <p:spPr>
            <a:xfrm>
              <a:off x="9471356" y="5683346"/>
              <a:ext cx="672251" cy="672251"/>
            </a:xfrm>
            <a:prstGeom prst="ellipse">
              <a:avLst/>
            </a:prstGeom>
            <a:solidFill>
              <a:srgbClr val="44B5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99" name="Image 98" descr="Une image contenant texte, pièce, maison de jeux&#10;&#10;Description générée automatiquement">
              <a:extLst>
                <a:ext uri="{FF2B5EF4-FFF2-40B4-BE49-F238E27FC236}">
                  <a16:creationId xmlns:a16="http://schemas.microsoft.com/office/drawing/2014/main" id="{610DBEF3-83FB-2AEC-747C-119FA04CA3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98718" y="5570152"/>
              <a:ext cx="819011" cy="819011"/>
            </a:xfrm>
            <a:prstGeom prst="rect">
              <a:avLst/>
            </a:prstGeom>
          </p:spPr>
        </p:pic>
      </p:grpSp>
      <p:pic>
        <p:nvPicPr>
          <p:cNvPr id="45" name="Image 44" descr="Une image contenant capture d’écran, Graphique, cercle, logo&#10;&#10;Description générée automatiquement">
            <a:extLst>
              <a:ext uri="{FF2B5EF4-FFF2-40B4-BE49-F238E27FC236}">
                <a16:creationId xmlns:a16="http://schemas.microsoft.com/office/drawing/2014/main" id="{99681A82-804C-29BC-6C29-D1E31A70D9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35828" y="2725303"/>
            <a:ext cx="1066098" cy="422876"/>
          </a:xfrm>
          <a:prstGeom prst="rect">
            <a:avLst/>
          </a:prstGeom>
        </p:spPr>
      </p:pic>
      <p:sp>
        <p:nvSpPr>
          <p:cNvPr id="47" name="Rectangle : coins arrondis 46">
            <a:extLst>
              <a:ext uri="{FF2B5EF4-FFF2-40B4-BE49-F238E27FC236}">
                <a16:creationId xmlns:a16="http://schemas.microsoft.com/office/drawing/2014/main" id="{9B059F28-F1E1-025A-085C-590F3746463F}"/>
              </a:ext>
            </a:extLst>
          </p:cNvPr>
          <p:cNvSpPr/>
          <p:nvPr/>
        </p:nvSpPr>
        <p:spPr>
          <a:xfrm>
            <a:off x="458617" y="2518082"/>
            <a:ext cx="1490009" cy="819011"/>
          </a:xfrm>
          <a:prstGeom prst="roundRect">
            <a:avLst/>
          </a:prstGeom>
          <a:solidFill>
            <a:schemeClr val="bg1"/>
          </a:solidFill>
          <a:ln w="38100">
            <a:solidFill>
              <a:srgbClr val="F26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51" name="Image 50">
            <a:extLst>
              <a:ext uri="{FF2B5EF4-FFF2-40B4-BE49-F238E27FC236}">
                <a16:creationId xmlns:a16="http://schemas.microsoft.com/office/drawing/2014/main" id="{7CB6D312-10CB-D6A4-AC40-FD31121C3CE6}"/>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62349" y="2699372"/>
            <a:ext cx="1455435" cy="485338"/>
          </a:xfrm>
          <a:prstGeom prst="rect">
            <a:avLst/>
          </a:prstGeom>
        </p:spPr>
      </p:pic>
      <p:sp>
        <p:nvSpPr>
          <p:cNvPr id="53" name="Rectangle : coins arrondis 52">
            <a:extLst>
              <a:ext uri="{FF2B5EF4-FFF2-40B4-BE49-F238E27FC236}">
                <a16:creationId xmlns:a16="http://schemas.microsoft.com/office/drawing/2014/main" id="{E4FF1CC5-6352-E271-FAA8-EDD4FDAE7D6E}"/>
              </a:ext>
            </a:extLst>
          </p:cNvPr>
          <p:cNvSpPr/>
          <p:nvPr/>
        </p:nvSpPr>
        <p:spPr>
          <a:xfrm>
            <a:off x="458617" y="1561680"/>
            <a:ext cx="1490009" cy="819011"/>
          </a:xfrm>
          <a:prstGeom prst="roundRect">
            <a:avLst/>
          </a:prstGeom>
          <a:solidFill>
            <a:schemeClr val="bg1"/>
          </a:solidFill>
          <a:ln w="38100">
            <a:solidFill>
              <a:srgbClr val="F26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57" name="Image 56" descr="Une image contenant Police, Graphique, typographie, graphisme&#10;&#10;Description générée automatiquement">
            <a:extLst>
              <a:ext uri="{FF2B5EF4-FFF2-40B4-BE49-F238E27FC236}">
                <a16:creationId xmlns:a16="http://schemas.microsoft.com/office/drawing/2014/main" id="{A8A45820-B850-74F1-49AB-7972BB31595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1877" y="1635432"/>
            <a:ext cx="989775" cy="720099"/>
          </a:xfrm>
          <a:prstGeom prst="rect">
            <a:avLst/>
          </a:prstGeom>
        </p:spPr>
      </p:pic>
      <p:sp>
        <p:nvSpPr>
          <p:cNvPr id="59" name="Rectangle : coins arrondis 58">
            <a:extLst>
              <a:ext uri="{FF2B5EF4-FFF2-40B4-BE49-F238E27FC236}">
                <a16:creationId xmlns:a16="http://schemas.microsoft.com/office/drawing/2014/main" id="{571749AB-E6AA-00A4-DEFE-AF60B6D4558F}"/>
              </a:ext>
            </a:extLst>
          </p:cNvPr>
          <p:cNvSpPr/>
          <p:nvPr/>
        </p:nvSpPr>
        <p:spPr>
          <a:xfrm>
            <a:off x="2098119" y="1561680"/>
            <a:ext cx="1490009" cy="819011"/>
          </a:xfrm>
          <a:prstGeom prst="roundRect">
            <a:avLst/>
          </a:prstGeom>
          <a:solidFill>
            <a:schemeClr val="bg1"/>
          </a:solidFill>
          <a:ln w="38100">
            <a:solidFill>
              <a:srgbClr val="F26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32" name="Image 31">
            <a:extLst>
              <a:ext uri="{FF2B5EF4-FFF2-40B4-BE49-F238E27FC236}">
                <a16:creationId xmlns:a16="http://schemas.microsoft.com/office/drawing/2014/main" id="{2149D22E-66E2-3E72-436B-646B8F29A609}"/>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2305180" y="1587825"/>
            <a:ext cx="1023418" cy="752197"/>
          </a:xfrm>
          <a:prstGeom prst="rect">
            <a:avLst/>
          </a:prstGeom>
        </p:spPr>
      </p:pic>
      <p:sp>
        <p:nvSpPr>
          <p:cNvPr id="61" name="Rectangle : coins arrondis 60">
            <a:extLst>
              <a:ext uri="{FF2B5EF4-FFF2-40B4-BE49-F238E27FC236}">
                <a16:creationId xmlns:a16="http://schemas.microsoft.com/office/drawing/2014/main" id="{2E908B2A-AE54-4A5D-05A5-D3920CF261BA}"/>
              </a:ext>
            </a:extLst>
          </p:cNvPr>
          <p:cNvSpPr/>
          <p:nvPr/>
        </p:nvSpPr>
        <p:spPr>
          <a:xfrm>
            <a:off x="3737621" y="1561680"/>
            <a:ext cx="1490009" cy="819011"/>
          </a:xfrm>
          <a:prstGeom prst="roundRect">
            <a:avLst/>
          </a:prstGeom>
          <a:solidFill>
            <a:schemeClr val="bg1"/>
          </a:solidFill>
          <a:ln w="38100">
            <a:solidFill>
              <a:srgbClr val="F26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60" name="Image 59">
            <a:extLst>
              <a:ext uri="{FF2B5EF4-FFF2-40B4-BE49-F238E27FC236}">
                <a16:creationId xmlns:a16="http://schemas.microsoft.com/office/drawing/2014/main" id="{0ED53D4D-A68C-C713-2B69-3A073ADE2EF3}"/>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3946433" y="1738187"/>
            <a:ext cx="1047685" cy="489079"/>
          </a:xfrm>
          <a:prstGeom prst="rect">
            <a:avLst/>
          </a:prstGeom>
        </p:spPr>
      </p:pic>
      <p:sp>
        <p:nvSpPr>
          <p:cNvPr id="63" name="Rectangle : coins arrondis 62">
            <a:extLst>
              <a:ext uri="{FF2B5EF4-FFF2-40B4-BE49-F238E27FC236}">
                <a16:creationId xmlns:a16="http://schemas.microsoft.com/office/drawing/2014/main" id="{E88D9FE3-5B2C-A02D-FFC0-FA7C92A6B485}"/>
              </a:ext>
            </a:extLst>
          </p:cNvPr>
          <p:cNvSpPr/>
          <p:nvPr/>
        </p:nvSpPr>
        <p:spPr>
          <a:xfrm>
            <a:off x="3737621" y="2528286"/>
            <a:ext cx="1490009" cy="819011"/>
          </a:xfrm>
          <a:prstGeom prst="roundRect">
            <a:avLst/>
          </a:prstGeom>
          <a:solidFill>
            <a:schemeClr val="bg1"/>
          </a:solidFill>
          <a:ln w="38100">
            <a:solidFill>
              <a:srgbClr val="F26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67" name="Image 66" descr="Une image contenant Graphique, graphisme, clipart, conception&#10;&#10;Description générée automatiquement">
            <a:extLst>
              <a:ext uri="{FF2B5EF4-FFF2-40B4-BE49-F238E27FC236}">
                <a16:creationId xmlns:a16="http://schemas.microsoft.com/office/drawing/2014/main" id="{B5B57131-E786-FFAD-6CD3-21D6B35DBC0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946433" y="2406149"/>
            <a:ext cx="1098724" cy="1098724"/>
          </a:xfrm>
          <a:prstGeom prst="rect">
            <a:avLst/>
          </a:prstGeom>
        </p:spPr>
      </p:pic>
      <p:sp>
        <p:nvSpPr>
          <p:cNvPr id="70" name="Rectangle : coins arrondis 69">
            <a:extLst>
              <a:ext uri="{FF2B5EF4-FFF2-40B4-BE49-F238E27FC236}">
                <a16:creationId xmlns:a16="http://schemas.microsoft.com/office/drawing/2014/main" id="{0AB13DC8-85FC-B464-3EC3-2C097347FD89}"/>
              </a:ext>
            </a:extLst>
          </p:cNvPr>
          <p:cNvSpPr/>
          <p:nvPr/>
        </p:nvSpPr>
        <p:spPr>
          <a:xfrm>
            <a:off x="2098119" y="3474484"/>
            <a:ext cx="1490009" cy="819011"/>
          </a:xfrm>
          <a:prstGeom prst="roundRect">
            <a:avLst/>
          </a:prstGeom>
          <a:solidFill>
            <a:schemeClr val="bg1"/>
          </a:solidFill>
          <a:ln w="38100">
            <a:solidFill>
              <a:srgbClr val="F26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rgbClr val="F26659"/>
              </a:solidFill>
            </a:endParaRPr>
          </a:p>
        </p:txBody>
      </p:sp>
      <p:sp>
        <p:nvSpPr>
          <p:cNvPr id="71" name="Rectangle : coins arrondis 70">
            <a:extLst>
              <a:ext uri="{FF2B5EF4-FFF2-40B4-BE49-F238E27FC236}">
                <a16:creationId xmlns:a16="http://schemas.microsoft.com/office/drawing/2014/main" id="{8C2603AF-AE33-E86E-1247-F65DBE115DF2}"/>
              </a:ext>
            </a:extLst>
          </p:cNvPr>
          <p:cNvSpPr/>
          <p:nvPr/>
        </p:nvSpPr>
        <p:spPr>
          <a:xfrm>
            <a:off x="458617" y="3474484"/>
            <a:ext cx="1490009" cy="819011"/>
          </a:xfrm>
          <a:prstGeom prst="roundRect">
            <a:avLst/>
          </a:prstGeom>
          <a:solidFill>
            <a:schemeClr val="bg1"/>
          </a:solidFill>
          <a:ln w="38100">
            <a:solidFill>
              <a:srgbClr val="F26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2" name="Rectangle : coins arrondis 71">
            <a:extLst>
              <a:ext uri="{FF2B5EF4-FFF2-40B4-BE49-F238E27FC236}">
                <a16:creationId xmlns:a16="http://schemas.microsoft.com/office/drawing/2014/main" id="{B9E091E5-3F2A-DFC8-473D-8955C73BC187}"/>
              </a:ext>
            </a:extLst>
          </p:cNvPr>
          <p:cNvSpPr/>
          <p:nvPr/>
        </p:nvSpPr>
        <p:spPr>
          <a:xfrm>
            <a:off x="3737621" y="3494563"/>
            <a:ext cx="1490009" cy="819011"/>
          </a:xfrm>
          <a:prstGeom prst="roundRect">
            <a:avLst/>
          </a:prstGeom>
          <a:solidFill>
            <a:schemeClr val="bg1"/>
          </a:solidFill>
          <a:ln w="38100">
            <a:solidFill>
              <a:srgbClr val="FB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3" name="Rectangle : coins arrondis 72">
            <a:extLst>
              <a:ext uri="{FF2B5EF4-FFF2-40B4-BE49-F238E27FC236}">
                <a16:creationId xmlns:a16="http://schemas.microsoft.com/office/drawing/2014/main" id="{C4AC30DE-A6DE-80E1-AE3C-3694E5C2FB35}"/>
              </a:ext>
            </a:extLst>
          </p:cNvPr>
          <p:cNvSpPr/>
          <p:nvPr/>
        </p:nvSpPr>
        <p:spPr>
          <a:xfrm>
            <a:off x="2098119" y="4430885"/>
            <a:ext cx="1490009" cy="819011"/>
          </a:xfrm>
          <a:prstGeom prst="roundRect">
            <a:avLst/>
          </a:prstGeom>
          <a:solidFill>
            <a:schemeClr val="bg1"/>
          </a:solidFill>
          <a:ln w="38100">
            <a:solidFill>
              <a:srgbClr val="F26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4" name="Rectangle : coins arrondis 73">
            <a:extLst>
              <a:ext uri="{FF2B5EF4-FFF2-40B4-BE49-F238E27FC236}">
                <a16:creationId xmlns:a16="http://schemas.microsoft.com/office/drawing/2014/main" id="{7FC01A5C-68CD-5C70-9786-89F16505A679}"/>
              </a:ext>
            </a:extLst>
          </p:cNvPr>
          <p:cNvSpPr/>
          <p:nvPr/>
        </p:nvSpPr>
        <p:spPr>
          <a:xfrm>
            <a:off x="458617" y="4430885"/>
            <a:ext cx="1490009" cy="819011"/>
          </a:xfrm>
          <a:prstGeom prst="roundRect">
            <a:avLst/>
          </a:prstGeom>
          <a:solidFill>
            <a:schemeClr val="bg1"/>
          </a:solidFill>
          <a:ln w="38100">
            <a:solidFill>
              <a:srgbClr val="F26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5" name="Rectangle : coins arrondis 74">
            <a:extLst>
              <a:ext uri="{FF2B5EF4-FFF2-40B4-BE49-F238E27FC236}">
                <a16:creationId xmlns:a16="http://schemas.microsoft.com/office/drawing/2014/main" id="{9D96B304-FC9F-457D-5C5B-668241DD0527}"/>
              </a:ext>
            </a:extLst>
          </p:cNvPr>
          <p:cNvSpPr/>
          <p:nvPr/>
        </p:nvSpPr>
        <p:spPr>
          <a:xfrm>
            <a:off x="3737621" y="4430885"/>
            <a:ext cx="1490009" cy="819011"/>
          </a:xfrm>
          <a:prstGeom prst="roundRect">
            <a:avLst/>
          </a:prstGeom>
          <a:solidFill>
            <a:schemeClr val="bg1"/>
          </a:solidFill>
          <a:ln w="38100">
            <a:solidFill>
              <a:srgbClr val="FB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BAF17"/>
                </a:solidFill>
              </a:rPr>
              <a:t>COMBINE</a:t>
            </a:r>
          </a:p>
        </p:txBody>
      </p:sp>
      <p:pic>
        <p:nvPicPr>
          <p:cNvPr id="77" name="Image 76" descr="Une image contenant Police, Graphique, logo, graphisme&#10;&#10;Description générée automatiquement">
            <a:extLst>
              <a:ext uri="{FF2B5EF4-FFF2-40B4-BE49-F238E27FC236}">
                <a16:creationId xmlns:a16="http://schemas.microsoft.com/office/drawing/2014/main" id="{33D1C0A4-6197-C0F1-1714-CB7A0CF302E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17611" y="3669285"/>
            <a:ext cx="1350940" cy="452876"/>
          </a:xfrm>
          <a:prstGeom prst="rect">
            <a:avLst/>
          </a:prstGeom>
        </p:spPr>
      </p:pic>
      <p:pic>
        <p:nvPicPr>
          <p:cNvPr id="79" name="Image 78">
            <a:extLst>
              <a:ext uri="{FF2B5EF4-FFF2-40B4-BE49-F238E27FC236}">
                <a16:creationId xmlns:a16="http://schemas.microsoft.com/office/drawing/2014/main" id="{2E931C47-A181-074C-5753-89004E46B925}"/>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3864246" y="3628236"/>
            <a:ext cx="1263098" cy="543004"/>
          </a:xfrm>
          <a:prstGeom prst="rect">
            <a:avLst/>
          </a:prstGeom>
        </p:spPr>
      </p:pic>
      <p:pic>
        <p:nvPicPr>
          <p:cNvPr id="89" name="Image 88" descr="Une image contenant Graphique, graphisme, Police, capture d’écran&#10;&#10;Description générée automatiquement">
            <a:extLst>
              <a:ext uri="{FF2B5EF4-FFF2-40B4-BE49-F238E27FC236}">
                <a16:creationId xmlns:a16="http://schemas.microsoft.com/office/drawing/2014/main" id="{479416BA-7F03-93F4-3666-FCABAFF92F0F}"/>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73516" y="4313574"/>
            <a:ext cx="1824602" cy="1089041"/>
          </a:xfrm>
          <a:prstGeom prst="rect">
            <a:avLst/>
          </a:prstGeom>
        </p:spPr>
      </p:pic>
      <p:pic>
        <p:nvPicPr>
          <p:cNvPr id="94" name="Image 93" descr="Une image contenant Graphique, cercle, conception, graphisme&#10;&#10;Description générée automatiquement">
            <a:extLst>
              <a:ext uri="{FF2B5EF4-FFF2-40B4-BE49-F238E27FC236}">
                <a16:creationId xmlns:a16="http://schemas.microsoft.com/office/drawing/2014/main" id="{26DB31DF-ECDA-61B0-52A7-151C9CDD20C7}"/>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317943" y="4540312"/>
            <a:ext cx="1050360" cy="600155"/>
          </a:xfrm>
          <a:prstGeom prst="rect">
            <a:avLst/>
          </a:prstGeom>
        </p:spPr>
      </p:pic>
      <p:sp>
        <p:nvSpPr>
          <p:cNvPr id="96" name="Rectangle : coins arrondis 95">
            <a:extLst>
              <a:ext uri="{FF2B5EF4-FFF2-40B4-BE49-F238E27FC236}">
                <a16:creationId xmlns:a16="http://schemas.microsoft.com/office/drawing/2014/main" id="{620EDE53-22D0-1F56-AED0-3C2CA7D80CC4}"/>
              </a:ext>
            </a:extLst>
          </p:cNvPr>
          <p:cNvSpPr/>
          <p:nvPr/>
        </p:nvSpPr>
        <p:spPr>
          <a:xfrm>
            <a:off x="5377123" y="1561680"/>
            <a:ext cx="1490009" cy="819011"/>
          </a:xfrm>
          <a:prstGeom prst="roundRect">
            <a:avLst/>
          </a:prstGeom>
          <a:solidFill>
            <a:schemeClr val="bg1"/>
          </a:solidFill>
          <a:ln w="38100">
            <a:solidFill>
              <a:srgbClr val="8EA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8" name="Rectangle : coins arrondis 97">
            <a:extLst>
              <a:ext uri="{FF2B5EF4-FFF2-40B4-BE49-F238E27FC236}">
                <a16:creationId xmlns:a16="http://schemas.microsoft.com/office/drawing/2014/main" id="{E5DA7EA4-3760-808C-E238-E24E6BFF3845}"/>
              </a:ext>
            </a:extLst>
          </p:cNvPr>
          <p:cNvSpPr/>
          <p:nvPr/>
        </p:nvSpPr>
        <p:spPr>
          <a:xfrm>
            <a:off x="5377123" y="2518082"/>
            <a:ext cx="1490009" cy="819011"/>
          </a:xfrm>
          <a:prstGeom prst="roundRect">
            <a:avLst/>
          </a:prstGeom>
          <a:solidFill>
            <a:schemeClr val="bg1"/>
          </a:solidFill>
          <a:ln w="38100">
            <a:solidFill>
              <a:srgbClr val="8EA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0" name="Rectangle : coins arrondis 99">
            <a:extLst>
              <a:ext uri="{FF2B5EF4-FFF2-40B4-BE49-F238E27FC236}">
                <a16:creationId xmlns:a16="http://schemas.microsoft.com/office/drawing/2014/main" id="{23606A72-9302-57E1-9723-DE85716799EE}"/>
              </a:ext>
            </a:extLst>
          </p:cNvPr>
          <p:cNvSpPr/>
          <p:nvPr/>
        </p:nvSpPr>
        <p:spPr>
          <a:xfrm>
            <a:off x="5377123" y="3474484"/>
            <a:ext cx="1490009" cy="819011"/>
          </a:xfrm>
          <a:prstGeom prst="roundRect">
            <a:avLst/>
          </a:prstGeom>
          <a:solidFill>
            <a:schemeClr val="bg1"/>
          </a:solidFill>
          <a:ln w="38100">
            <a:solidFill>
              <a:srgbClr val="8EA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1" name="Rectangle : coins arrondis 100">
            <a:extLst>
              <a:ext uri="{FF2B5EF4-FFF2-40B4-BE49-F238E27FC236}">
                <a16:creationId xmlns:a16="http://schemas.microsoft.com/office/drawing/2014/main" id="{70C73453-DBCC-AA6D-7DD0-E99C1D906011}"/>
              </a:ext>
            </a:extLst>
          </p:cNvPr>
          <p:cNvSpPr/>
          <p:nvPr/>
        </p:nvSpPr>
        <p:spPr>
          <a:xfrm>
            <a:off x="5377123" y="4430885"/>
            <a:ext cx="1490009" cy="819011"/>
          </a:xfrm>
          <a:prstGeom prst="roundRect">
            <a:avLst/>
          </a:prstGeom>
          <a:solidFill>
            <a:schemeClr val="bg1"/>
          </a:solidFill>
          <a:ln w="38100">
            <a:solidFill>
              <a:srgbClr val="8EA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2" name="Rectangle : coins arrondis 101">
            <a:extLst>
              <a:ext uri="{FF2B5EF4-FFF2-40B4-BE49-F238E27FC236}">
                <a16:creationId xmlns:a16="http://schemas.microsoft.com/office/drawing/2014/main" id="{7B99A173-768C-38BF-499C-9D72366AB563}"/>
              </a:ext>
            </a:extLst>
          </p:cNvPr>
          <p:cNvSpPr/>
          <p:nvPr/>
        </p:nvSpPr>
        <p:spPr>
          <a:xfrm>
            <a:off x="7012377" y="1561680"/>
            <a:ext cx="1490009" cy="819011"/>
          </a:xfrm>
          <a:prstGeom prst="roundRect">
            <a:avLst/>
          </a:prstGeom>
          <a:solidFill>
            <a:schemeClr val="bg1"/>
          </a:solidFill>
          <a:ln w="38100">
            <a:solidFill>
              <a:srgbClr val="8EA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3" name="Rectangle : coins arrondis 102">
            <a:extLst>
              <a:ext uri="{FF2B5EF4-FFF2-40B4-BE49-F238E27FC236}">
                <a16:creationId xmlns:a16="http://schemas.microsoft.com/office/drawing/2014/main" id="{813DBA01-4D1D-B943-C409-E03314C0AAD2}"/>
              </a:ext>
            </a:extLst>
          </p:cNvPr>
          <p:cNvSpPr/>
          <p:nvPr/>
        </p:nvSpPr>
        <p:spPr>
          <a:xfrm>
            <a:off x="7012377" y="2518082"/>
            <a:ext cx="1490009" cy="819011"/>
          </a:xfrm>
          <a:prstGeom prst="roundRect">
            <a:avLst/>
          </a:prstGeom>
          <a:solidFill>
            <a:schemeClr val="bg1"/>
          </a:solidFill>
          <a:ln w="38100">
            <a:solidFill>
              <a:srgbClr val="8EA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4" name="Rectangle : coins arrondis 103">
            <a:extLst>
              <a:ext uri="{FF2B5EF4-FFF2-40B4-BE49-F238E27FC236}">
                <a16:creationId xmlns:a16="http://schemas.microsoft.com/office/drawing/2014/main" id="{E99D1825-B6B5-EAD5-EA1A-727CBF771F90}"/>
              </a:ext>
            </a:extLst>
          </p:cNvPr>
          <p:cNvSpPr/>
          <p:nvPr/>
        </p:nvSpPr>
        <p:spPr>
          <a:xfrm>
            <a:off x="7012377" y="3474484"/>
            <a:ext cx="1490009" cy="819011"/>
          </a:xfrm>
          <a:prstGeom prst="roundRect">
            <a:avLst/>
          </a:prstGeom>
          <a:solidFill>
            <a:schemeClr val="bg1"/>
          </a:solidFill>
          <a:ln w="38100">
            <a:solidFill>
              <a:srgbClr val="8EA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rgbClr val="44B591"/>
              </a:solidFill>
            </a:endParaRPr>
          </a:p>
        </p:txBody>
      </p:sp>
      <p:sp>
        <p:nvSpPr>
          <p:cNvPr id="105" name="Rectangle : coins arrondis 104">
            <a:extLst>
              <a:ext uri="{FF2B5EF4-FFF2-40B4-BE49-F238E27FC236}">
                <a16:creationId xmlns:a16="http://schemas.microsoft.com/office/drawing/2014/main" id="{97583CA5-66F4-C961-DB79-97303CE223B0}"/>
              </a:ext>
            </a:extLst>
          </p:cNvPr>
          <p:cNvSpPr/>
          <p:nvPr/>
        </p:nvSpPr>
        <p:spPr>
          <a:xfrm>
            <a:off x="7012377" y="4430885"/>
            <a:ext cx="1490009" cy="819011"/>
          </a:xfrm>
          <a:prstGeom prst="roundRect">
            <a:avLst/>
          </a:prstGeom>
          <a:solidFill>
            <a:schemeClr val="bg1"/>
          </a:solidFill>
          <a:ln w="38100">
            <a:solidFill>
              <a:srgbClr val="8EA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7" name="Rectangle : coins arrondis 106">
            <a:extLst>
              <a:ext uri="{FF2B5EF4-FFF2-40B4-BE49-F238E27FC236}">
                <a16:creationId xmlns:a16="http://schemas.microsoft.com/office/drawing/2014/main" id="{C9C8382E-7A4C-FF03-CEDA-4BB4BC4CD477}"/>
              </a:ext>
            </a:extLst>
          </p:cNvPr>
          <p:cNvSpPr/>
          <p:nvPr/>
        </p:nvSpPr>
        <p:spPr>
          <a:xfrm>
            <a:off x="8633830" y="1561680"/>
            <a:ext cx="1490009" cy="819011"/>
          </a:xfrm>
          <a:prstGeom prst="roundRect">
            <a:avLst/>
          </a:prstGeom>
          <a:solidFill>
            <a:schemeClr val="bg1"/>
          </a:solidFill>
          <a:ln w="38100">
            <a:solidFill>
              <a:srgbClr val="44B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8" name="Rectangle : coins arrondis 107">
            <a:extLst>
              <a:ext uri="{FF2B5EF4-FFF2-40B4-BE49-F238E27FC236}">
                <a16:creationId xmlns:a16="http://schemas.microsoft.com/office/drawing/2014/main" id="{9AAA1608-CBFF-218F-2EBB-849A3D6B1D68}"/>
              </a:ext>
            </a:extLst>
          </p:cNvPr>
          <p:cNvSpPr/>
          <p:nvPr/>
        </p:nvSpPr>
        <p:spPr>
          <a:xfrm>
            <a:off x="8633830" y="2518081"/>
            <a:ext cx="1490009" cy="819011"/>
          </a:xfrm>
          <a:prstGeom prst="roundRect">
            <a:avLst/>
          </a:prstGeom>
          <a:solidFill>
            <a:schemeClr val="bg1"/>
          </a:solidFill>
          <a:ln w="38100">
            <a:solidFill>
              <a:srgbClr val="44B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9" name="Rectangle : coins arrondis 108">
            <a:extLst>
              <a:ext uri="{FF2B5EF4-FFF2-40B4-BE49-F238E27FC236}">
                <a16:creationId xmlns:a16="http://schemas.microsoft.com/office/drawing/2014/main" id="{AB115C70-63BF-56B4-FF8F-F667427FD42C}"/>
              </a:ext>
            </a:extLst>
          </p:cNvPr>
          <p:cNvSpPr/>
          <p:nvPr/>
        </p:nvSpPr>
        <p:spPr>
          <a:xfrm>
            <a:off x="8633830" y="3474482"/>
            <a:ext cx="1490009" cy="819011"/>
          </a:xfrm>
          <a:prstGeom prst="roundRect">
            <a:avLst/>
          </a:prstGeom>
          <a:solidFill>
            <a:schemeClr val="bg1"/>
          </a:solidFill>
          <a:ln w="38100">
            <a:solidFill>
              <a:srgbClr val="44B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10" name="Rectangle : coins arrondis 109">
            <a:extLst>
              <a:ext uri="{FF2B5EF4-FFF2-40B4-BE49-F238E27FC236}">
                <a16:creationId xmlns:a16="http://schemas.microsoft.com/office/drawing/2014/main" id="{90FA1C87-015E-25EB-D475-BB2DE44796E0}"/>
              </a:ext>
            </a:extLst>
          </p:cNvPr>
          <p:cNvSpPr/>
          <p:nvPr/>
        </p:nvSpPr>
        <p:spPr>
          <a:xfrm>
            <a:off x="10269084" y="1561680"/>
            <a:ext cx="1490009" cy="819011"/>
          </a:xfrm>
          <a:prstGeom prst="roundRect">
            <a:avLst/>
          </a:prstGeom>
          <a:solidFill>
            <a:schemeClr val="bg1"/>
          </a:solidFill>
          <a:ln w="38100">
            <a:solidFill>
              <a:srgbClr val="44B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11" name="Rectangle : coins arrondis 110">
            <a:extLst>
              <a:ext uri="{FF2B5EF4-FFF2-40B4-BE49-F238E27FC236}">
                <a16:creationId xmlns:a16="http://schemas.microsoft.com/office/drawing/2014/main" id="{8DA765A6-B079-97E0-299A-B2D527D7D98C}"/>
              </a:ext>
            </a:extLst>
          </p:cNvPr>
          <p:cNvSpPr/>
          <p:nvPr/>
        </p:nvSpPr>
        <p:spPr>
          <a:xfrm>
            <a:off x="10269084" y="2518081"/>
            <a:ext cx="1490009" cy="819011"/>
          </a:xfrm>
          <a:prstGeom prst="roundRect">
            <a:avLst/>
          </a:prstGeom>
          <a:solidFill>
            <a:schemeClr val="bg1"/>
          </a:solidFill>
          <a:ln w="38100">
            <a:solidFill>
              <a:srgbClr val="44B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12" name="Rectangle : coins arrondis 111">
            <a:extLst>
              <a:ext uri="{FF2B5EF4-FFF2-40B4-BE49-F238E27FC236}">
                <a16:creationId xmlns:a16="http://schemas.microsoft.com/office/drawing/2014/main" id="{647F72EF-4A6A-A33C-5AF1-B3E04DBF5583}"/>
              </a:ext>
            </a:extLst>
          </p:cNvPr>
          <p:cNvSpPr/>
          <p:nvPr/>
        </p:nvSpPr>
        <p:spPr>
          <a:xfrm>
            <a:off x="10269084" y="3474482"/>
            <a:ext cx="1490009" cy="819011"/>
          </a:xfrm>
          <a:prstGeom prst="roundRect">
            <a:avLst/>
          </a:prstGeom>
          <a:solidFill>
            <a:schemeClr val="bg1"/>
          </a:solidFill>
          <a:ln w="38100">
            <a:solidFill>
              <a:srgbClr val="44B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44B591"/>
              </a:solidFill>
            </a:endParaRPr>
          </a:p>
        </p:txBody>
      </p:sp>
      <p:pic>
        <p:nvPicPr>
          <p:cNvPr id="114" name="Image 113" descr="Une image contenant Graphique, Police, graphisme, cercle&#10;&#10;Description générée automatiquement">
            <a:extLst>
              <a:ext uri="{FF2B5EF4-FFF2-40B4-BE49-F238E27FC236}">
                <a16:creationId xmlns:a16="http://schemas.microsoft.com/office/drawing/2014/main" id="{580D83B6-998D-4D8F-F9D9-7DB7F2DE19AD}"/>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036753" y="1689027"/>
            <a:ext cx="716835" cy="587708"/>
          </a:xfrm>
          <a:prstGeom prst="rect">
            <a:avLst/>
          </a:prstGeom>
        </p:spPr>
      </p:pic>
      <p:pic>
        <p:nvPicPr>
          <p:cNvPr id="116" name="Image 115" descr="Une image contenant texte, Graphique, Police, graphisme&#10;&#10;Description générée automatiquement">
            <a:extLst>
              <a:ext uri="{FF2B5EF4-FFF2-40B4-BE49-F238E27FC236}">
                <a16:creationId xmlns:a16="http://schemas.microsoft.com/office/drawing/2014/main" id="{19B11BFD-6B09-3392-0A43-0CAB3F36508E}"/>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0526762" y="1689027"/>
            <a:ext cx="897894" cy="634124"/>
          </a:xfrm>
          <a:prstGeom prst="rect">
            <a:avLst/>
          </a:prstGeom>
        </p:spPr>
      </p:pic>
      <p:pic>
        <p:nvPicPr>
          <p:cNvPr id="118" name="Image 117" descr="Une image contenant Graphique, rouge, graphisme, conception&#10;&#10;Description générée automatiquement">
            <a:extLst>
              <a:ext uri="{FF2B5EF4-FFF2-40B4-BE49-F238E27FC236}">
                <a16:creationId xmlns:a16="http://schemas.microsoft.com/office/drawing/2014/main" id="{618A7386-92D3-3E9E-0DFC-F0C0C0CF8191}"/>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740968" y="2741567"/>
            <a:ext cx="1255576" cy="397827"/>
          </a:xfrm>
          <a:prstGeom prst="rect">
            <a:avLst/>
          </a:prstGeom>
        </p:spPr>
      </p:pic>
      <p:pic>
        <p:nvPicPr>
          <p:cNvPr id="120" name="Image 119" descr="Une image contenant Graphique, capture d’écran, Police, graphisme&#10;&#10;Description générée automatiquement">
            <a:extLst>
              <a:ext uri="{FF2B5EF4-FFF2-40B4-BE49-F238E27FC236}">
                <a16:creationId xmlns:a16="http://schemas.microsoft.com/office/drawing/2014/main" id="{3919C3DA-F93B-921A-945E-EE65F0F69CF8}"/>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0469221" y="2725400"/>
            <a:ext cx="1104386" cy="413994"/>
          </a:xfrm>
          <a:prstGeom prst="rect">
            <a:avLst/>
          </a:prstGeom>
        </p:spPr>
      </p:pic>
      <p:pic>
        <p:nvPicPr>
          <p:cNvPr id="122" name="Image 121" descr="Une image contenant Police, Graphique, texte, typographie&#10;&#10;Description générée automatiquement">
            <a:extLst>
              <a:ext uri="{FF2B5EF4-FFF2-40B4-BE49-F238E27FC236}">
                <a16:creationId xmlns:a16="http://schemas.microsoft.com/office/drawing/2014/main" id="{B6F91C6F-8E1C-8227-FBB2-D5633D0FD2CA}"/>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821641" y="3479622"/>
            <a:ext cx="1160287" cy="813871"/>
          </a:xfrm>
          <a:prstGeom prst="rect">
            <a:avLst/>
          </a:prstGeom>
        </p:spPr>
      </p:pic>
      <p:pic>
        <p:nvPicPr>
          <p:cNvPr id="124" name="Image 123" descr="Une image contenant Graphique, graphisme, Police, logo&#10;&#10;Description générée automatiquement">
            <a:extLst>
              <a:ext uri="{FF2B5EF4-FFF2-40B4-BE49-F238E27FC236}">
                <a16:creationId xmlns:a16="http://schemas.microsoft.com/office/drawing/2014/main" id="{6F0A1336-9932-577E-32DF-4F34B1AD8AA7}"/>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5526964" y="1856608"/>
            <a:ext cx="1138071" cy="251324"/>
          </a:xfrm>
          <a:prstGeom prst="rect">
            <a:avLst/>
          </a:prstGeom>
        </p:spPr>
      </p:pic>
      <p:pic>
        <p:nvPicPr>
          <p:cNvPr id="126" name="Image 125" descr="Une image contenant Graphique, Police, graphisme, capture d’écran&#10;&#10;Description générée automatiquement">
            <a:extLst>
              <a:ext uri="{FF2B5EF4-FFF2-40B4-BE49-F238E27FC236}">
                <a16:creationId xmlns:a16="http://schemas.microsoft.com/office/drawing/2014/main" id="{02847A1B-7D17-6259-B0DB-DF6D5E5471E3}"/>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225861" y="1731702"/>
            <a:ext cx="1053457" cy="484105"/>
          </a:xfrm>
          <a:prstGeom prst="rect">
            <a:avLst/>
          </a:prstGeom>
        </p:spPr>
      </p:pic>
      <p:pic>
        <p:nvPicPr>
          <p:cNvPr id="128" name="Image 127" descr="Une image contenant Graphique, Police, graphisme, conception&#10;&#10;Description générée automatiquement">
            <a:extLst>
              <a:ext uri="{FF2B5EF4-FFF2-40B4-BE49-F238E27FC236}">
                <a16:creationId xmlns:a16="http://schemas.microsoft.com/office/drawing/2014/main" id="{CDF69D21-FB1E-44AD-33E4-B3E52718E598}"/>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447041" y="2775318"/>
            <a:ext cx="1330053" cy="332712"/>
          </a:xfrm>
          <a:prstGeom prst="rect">
            <a:avLst/>
          </a:prstGeom>
        </p:spPr>
      </p:pic>
      <p:pic>
        <p:nvPicPr>
          <p:cNvPr id="130" name="Image 129" descr="Une image contenant Graphique, graphisme, art, créativité&#10;&#10;Description générée automatiquement">
            <a:extLst>
              <a:ext uri="{FF2B5EF4-FFF2-40B4-BE49-F238E27FC236}">
                <a16:creationId xmlns:a16="http://schemas.microsoft.com/office/drawing/2014/main" id="{A2C50864-32DD-858D-A10E-6D6A818434D3}"/>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351742" y="2554317"/>
            <a:ext cx="789368" cy="732543"/>
          </a:xfrm>
          <a:prstGeom prst="rect">
            <a:avLst/>
          </a:prstGeom>
        </p:spPr>
      </p:pic>
      <p:pic>
        <p:nvPicPr>
          <p:cNvPr id="132" name="Image 131">
            <a:extLst>
              <a:ext uri="{FF2B5EF4-FFF2-40B4-BE49-F238E27FC236}">
                <a16:creationId xmlns:a16="http://schemas.microsoft.com/office/drawing/2014/main" id="{FA11959B-52A0-2538-ED53-C33553A2B7CF}"/>
              </a:ext>
            </a:extLst>
          </p:cNvPr>
          <p:cNvPicPr>
            <a:picLocks noChangeAspect="1"/>
          </p:cNvPicPr>
          <p:nvPr/>
        </p:nvPicPr>
        <p:blipFill>
          <a:blip r:embed="rId26" cstate="email">
            <a:extLst>
              <a:ext uri="{28A0092B-C50C-407E-A947-70E740481C1C}">
                <a14:useLocalDpi xmlns:a14="http://schemas.microsoft.com/office/drawing/2010/main"/>
              </a:ext>
            </a:extLst>
          </a:blip>
          <a:srcRect/>
          <a:stretch/>
        </p:blipFill>
        <p:spPr>
          <a:xfrm>
            <a:off x="5524195" y="3681901"/>
            <a:ext cx="1191617" cy="409220"/>
          </a:xfrm>
          <a:prstGeom prst="rect">
            <a:avLst/>
          </a:prstGeom>
        </p:spPr>
      </p:pic>
      <p:pic>
        <p:nvPicPr>
          <p:cNvPr id="134" name="Image 133" descr="Une image contenant Graphique, Police, graphisme, capture d’écran&#10;&#10;Description générée automatiquement">
            <a:extLst>
              <a:ext uri="{FF2B5EF4-FFF2-40B4-BE49-F238E27FC236}">
                <a16:creationId xmlns:a16="http://schemas.microsoft.com/office/drawing/2014/main" id="{85DAE07F-DC2D-AEEA-D11F-F6839C22EF71}"/>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098145" y="3754884"/>
            <a:ext cx="1305709" cy="274707"/>
          </a:xfrm>
          <a:prstGeom prst="rect">
            <a:avLst/>
          </a:prstGeom>
        </p:spPr>
      </p:pic>
      <p:pic>
        <p:nvPicPr>
          <p:cNvPr id="136" name="Image 135" descr="Une image contenant texte, fruit, logo, Graphique&#10;&#10;Description générée automatiquement">
            <a:extLst>
              <a:ext uri="{FF2B5EF4-FFF2-40B4-BE49-F238E27FC236}">
                <a16:creationId xmlns:a16="http://schemas.microsoft.com/office/drawing/2014/main" id="{A066B3DE-6623-0C62-F586-B12DF50D69EB}"/>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5507346" y="4569808"/>
            <a:ext cx="1218298" cy="542727"/>
          </a:xfrm>
          <a:prstGeom prst="rect">
            <a:avLst/>
          </a:prstGeom>
        </p:spPr>
      </p:pic>
      <p:pic>
        <p:nvPicPr>
          <p:cNvPr id="138" name="Image 137" descr="Une image contenant Graphique, Police, logo, capture d’écran&#10;&#10;Description générée automatiquement">
            <a:extLst>
              <a:ext uri="{FF2B5EF4-FFF2-40B4-BE49-F238E27FC236}">
                <a16:creationId xmlns:a16="http://schemas.microsoft.com/office/drawing/2014/main" id="{662D9417-B76D-93E2-218F-54881B68FB5C}"/>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7144879" y="4628467"/>
            <a:ext cx="1221706" cy="423843"/>
          </a:xfrm>
          <a:prstGeom prst="rect">
            <a:avLst/>
          </a:prstGeom>
        </p:spPr>
      </p:pic>
      <p:pic>
        <p:nvPicPr>
          <p:cNvPr id="140" name="Image 139" descr="Une image contenant texte, Graphique, clipart, citrouille&#10;&#10;Description générée automatiquement">
            <a:extLst>
              <a:ext uri="{FF2B5EF4-FFF2-40B4-BE49-F238E27FC236}">
                <a16:creationId xmlns:a16="http://schemas.microsoft.com/office/drawing/2014/main" id="{DB2B56C9-3B5E-DE93-6BD0-9D26DDCF4E76}"/>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2015154" y="3488620"/>
            <a:ext cx="1638022" cy="819011"/>
          </a:xfrm>
          <a:prstGeom prst="rect">
            <a:avLst/>
          </a:prstGeom>
        </p:spPr>
      </p:pic>
      <p:pic>
        <p:nvPicPr>
          <p:cNvPr id="6" name="Picture 5" descr="A blue and black logo&#10;&#10;Description automatically generated">
            <a:extLst>
              <a:ext uri="{FF2B5EF4-FFF2-40B4-BE49-F238E27FC236}">
                <a16:creationId xmlns:a16="http://schemas.microsoft.com/office/drawing/2014/main" id="{4B4098ED-F3FB-30C0-B520-F5B9B4BB22ED}"/>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10672017" y="3501053"/>
            <a:ext cx="732313" cy="774371"/>
          </a:xfrm>
          <a:prstGeom prst="rect">
            <a:avLst/>
          </a:prstGeom>
        </p:spPr>
      </p:pic>
    </p:spTree>
    <p:extLst>
      <p:ext uri="{BB962C8B-B14F-4D97-AF65-F5344CB8AC3E}">
        <p14:creationId xmlns:p14="http://schemas.microsoft.com/office/powerpoint/2010/main" val="3382256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12F32B-6B31-9831-0E32-E870E9BBC0D5}"/>
              </a:ext>
            </a:extLst>
          </p:cNvPr>
          <p:cNvSpPr>
            <a:spLocks noGrp="1"/>
          </p:cNvSpPr>
          <p:nvPr>
            <p:ph type="title"/>
          </p:nvPr>
        </p:nvSpPr>
        <p:spPr/>
        <p:txBody>
          <a:bodyPr/>
          <a:lstStyle/>
          <a:p>
            <a:r>
              <a:rPr lang="en-US" sz="6000" dirty="0"/>
              <a:t>Consumer research at EUFIC</a:t>
            </a:r>
          </a:p>
        </p:txBody>
      </p:sp>
    </p:spTree>
    <p:extLst>
      <p:ext uri="{BB962C8B-B14F-4D97-AF65-F5344CB8AC3E}">
        <p14:creationId xmlns:p14="http://schemas.microsoft.com/office/powerpoint/2010/main" val="1590890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FCA2-35E3-874E-AD65-14514AFD0AD1}"/>
              </a:ext>
            </a:extLst>
          </p:cNvPr>
          <p:cNvSpPr>
            <a:spLocks noGrp="1"/>
          </p:cNvSpPr>
          <p:nvPr>
            <p:ph type="title"/>
          </p:nvPr>
        </p:nvSpPr>
        <p:spPr/>
        <p:txBody>
          <a:bodyPr/>
          <a:lstStyle/>
          <a:p>
            <a:r>
              <a:rPr lang="en-US" dirty="0"/>
              <a:t>Types </a:t>
            </a:r>
            <a:r>
              <a:rPr lang="en-BE" dirty="0"/>
              <a:t>of work</a:t>
            </a:r>
            <a:r>
              <a:rPr lang="en-US" dirty="0"/>
              <a:t>s</a:t>
            </a:r>
            <a:r>
              <a:rPr lang="en-BE" dirty="0"/>
              <a:t> we do</a:t>
            </a:r>
            <a:endParaRPr lang="en-GB" dirty="0"/>
          </a:p>
        </p:txBody>
      </p:sp>
      <p:sp>
        <p:nvSpPr>
          <p:cNvPr id="3" name="Content Placeholder 2">
            <a:extLst>
              <a:ext uri="{FF2B5EF4-FFF2-40B4-BE49-F238E27FC236}">
                <a16:creationId xmlns:a16="http://schemas.microsoft.com/office/drawing/2014/main" id="{094A285E-C9C6-4548-888A-7A98307D1043}"/>
              </a:ext>
            </a:extLst>
          </p:cNvPr>
          <p:cNvSpPr>
            <a:spLocks noGrp="1"/>
          </p:cNvSpPr>
          <p:nvPr>
            <p:ph idx="1"/>
          </p:nvPr>
        </p:nvSpPr>
        <p:spPr>
          <a:xfrm>
            <a:off x="463824" y="1355362"/>
            <a:ext cx="8340542" cy="4351338"/>
          </a:xfrm>
        </p:spPr>
        <p:txBody>
          <a:bodyPr>
            <a:noAutofit/>
          </a:bodyPr>
          <a:lstStyle/>
          <a:p>
            <a:pPr marL="342900" lvl="0" indent="-342900">
              <a:lnSpc>
                <a:spcPct val="105000"/>
              </a:lnSpc>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rPr>
              <a:t>Exploring </a:t>
            </a:r>
            <a:r>
              <a:rPr lang="en-GB" sz="2000" b="1" dirty="0">
                <a:effectLst/>
                <a:latin typeface="Calibri" panose="020F0502020204030204" pitchFamily="34" charset="0"/>
                <a:ea typeface="Times New Roman" panose="02020603050405020304" pitchFamily="18" charset="0"/>
              </a:rPr>
              <a:t>consumer attitudes</a:t>
            </a:r>
            <a:r>
              <a:rPr lang="en-GB" sz="2000" dirty="0">
                <a:effectLst/>
                <a:latin typeface="Calibri" panose="020F0502020204030204" pitchFamily="34" charset="0"/>
                <a:ea typeface="Times New Roman" panose="02020603050405020304" pitchFamily="18" charset="0"/>
              </a:rPr>
              <a:t> towards and </a:t>
            </a:r>
            <a:r>
              <a:rPr lang="en-GB" sz="2000" b="1" dirty="0">
                <a:effectLst/>
                <a:latin typeface="Calibri" panose="020F0502020204030204" pitchFamily="34" charset="0"/>
                <a:ea typeface="Times New Roman" panose="02020603050405020304" pitchFamily="18" charset="0"/>
              </a:rPr>
              <a:t>preferences </a:t>
            </a:r>
            <a:r>
              <a:rPr lang="en-GB" sz="2000" dirty="0">
                <a:effectLst/>
                <a:latin typeface="Calibri" panose="020F0502020204030204" pitchFamily="34" charset="0"/>
                <a:ea typeface="Times New Roman" panose="02020603050405020304" pitchFamily="18" charset="0"/>
              </a:rPr>
              <a:t>for foods</a:t>
            </a:r>
            <a:r>
              <a:rPr lang="en-BE" sz="2000" dirty="0">
                <a:effectLst/>
                <a:latin typeface="Calibri" panose="020F0502020204030204" pitchFamily="34" charset="0"/>
                <a:ea typeface="Times New Roman" panose="02020603050405020304" pitchFamily="18" charset="0"/>
              </a:rPr>
              <a:t>, </a:t>
            </a:r>
            <a:r>
              <a:rPr lang="en-GB" sz="2000" dirty="0">
                <a:effectLst/>
                <a:latin typeface="Calibri" panose="020F0502020204030204" pitchFamily="34" charset="0"/>
                <a:ea typeface="Times New Roman" panose="02020603050405020304" pitchFamily="18" charset="0"/>
              </a:rPr>
              <a:t>brands</a:t>
            </a:r>
            <a:r>
              <a:rPr lang="en-BE" sz="2000" dirty="0">
                <a:effectLst/>
                <a:latin typeface="Calibri" panose="020F0502020204030204" pitchFamily="34" charset="0"/>
                <a:ea typeface="Times New Roman" panose="02020603050405020304" pitchFamily="18" charset="0"/>
              </a:rPr>
              <a:t>, food </a:t>
            </a:r>
            <a:r>
              <a:rPr lang="en-GB" sz="2000" dirty="0">
                <a:effectLst/>
                <a:latin typeface="Calibri" panose="020F0502020204030204" pitchFamily="34" charset="0"/>
                <a:ea typeface="Times New Roman" panose="02020603050405020304" pitchFamily="18" charset="0"/>
              </a:rPr>
              <a:t>technologies</a:t>
            </a:r>
            <a:r>
              <a:rPr lang="en-BE" sz="2000" dirty="0">
                <a:effectLst/>
                <a:latin typeface="Calibri" panose="020F0502020204030204" pitchFamily="34" charset="0"/>
                <a:ea typeface="Times New Roman" panose="02020603050405020304" pitchFamily="18" charset="0"/>
              </a:rPr>
              <a:t>, food safety, food information, </a:t>
            </a:r>
            <a:r>
              <a:rPr lang="en-GB" sz="2000" dirty="0">
                <a:effectLst/>
                <a:latin typeface="Calibri" panose="020F0502020204030204" pitchFamily="34" charset="0"/>
                <a:ea typeface="Times New Roman" panose="02020603050405020304" pitchFamily="18" charset="0"/>
              </a:rPr>
              <a:t>food production methods</a:t>
            </a:r>
            <a:r>
              <a:rPr lang="en-BE" sz="2000" dirty="0">
                <a:effectLst/>
                <a:latin typeface="Calibri" panose="020F0502020204030204" pitchFamily="34" charset="0"/>
                <a:ea typeface="Times New Roman" panose="02020603050405020304" pitchFamily="18" charset="0"/>
              </a:rPr>
              <a:t>, and food system issues</a:t>
            </a:r>
            <a:endParaRPr lang="en-AU"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rPr>
              <a:t>Carrying out </a:t>
            </a:r>
            <a:r>
              <a:rPr lang="en-GB" sz="2000" b="1" dirty="0">
                <a:effectLst/>
                <a:latin typeface="Calibri" panose="020F0502020204030204" pitchFamily="34" charset="0"/>
                <a:ea typeface="Times New Roman" panose="02020603050405020304" pitchFamily="18" charset="0"/>
              </a:rPr>
              <a:t>analytic research on choice behaviour </a:t>
            </a:r>
            <a:r>
              <a:rPr lang="en-GB" sz="2000" dirty="0">
                <a:effectLst/>
                <a:latin typeface="Calibri" panose="020F0502020204030204" pitchFamily="34" charset="0"/>
                <a:ea typeface="Times New Roman" panose="02020603050405020304" pitchFamily="18" charset="0"/>
              </a:rPr>
              <a:t>(which products/foods</a:t>
            </a:r>
            <a:r>
              <a:rPr lang="en-BE" sz="2000" dirty="0">
                <a:effectLst/>
                <a:latin typeface="Calibri" panose="020F0502020204030204" pitchFamily="34" charset="0"/>
                <a:ea typeface="Times New Roman" panose="02020603050405020304" pitchFamily="18" charset="0"/>
              </a:rPr>
              <a:t> </a:t>
            </a:r>
            <a:r>
              <a:rPr lang="en-GB" sz="2000" dirty="0">
                <a:effectLst/>
                <a:latin typeface="Calibri" panose="020F0502020204030204" pitchFamily="34" charset="0"/>
                <a:ea typeface="Times New Roman" panose="02020603050405020304" pitchFamily="18" charset="0"/>
              </a:rPr>
              <a:t>are chosen over others and why)</a:t>
            </a:r>
            <a:endParaRPr lang="en-AU"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rPr>
              <a:t>Exploring the </a:t>
            </a:r>
            <a:r>
              <a:rPr lang="en-GB" sz="2000" b="1" dirty="0">
                <a:effectLst/>
                <a:latin typeface="Calibri" panose="020F0502020204030204" pitchFamily="34" charset="0"/>
                <a:ea typeface="Times New Roman" panose="02020603050405020304" pitchFamily="18" charset="0"/>
              </a:rPr>
              <a:t>determinants of choice behaviour / decision making </a:t>
            </a:r>
            <a:r>
              <a:rPr lang="en-GB" sz="2000" dirty="0">
                <a:effectLst/>
                <a:latin typeface="Calibri" panose="020F0502020204030204" pitchFamily="34" charset="0"/>
                <a:ea typeface="Times New Roman" panose="02020603050405020304" pitchFamily="18" charset="0"/>
              </a:rPr>
              <a:t>: </a:t>
            </a:r>
          </a:p>
          <a:p>
            <a:pPr marL="800100" lvl="1" indent="-342900">
              <a:lnSpc>
                <a:spcPct val="105000"/>
              </a:lnSpc>
              <a:buFont typeface="Symbol" panose="05050102010706020507" pitchFamily="18" charset="2"/>
              <a:buChar char=""/>
            </a:pPr>
            <a:r>
              <a:rPr lang="en-GB" sz="1600" b="1" dirty="0">
                <a:effectLst/>
                <a:latin typeface="Calibri" panose="020F0502020204030204" pitchFamily="34" charset="0"/>
                <a:ea typeface="Times New Roman" panose="02020603050405020304" pitchFamily="18" charset="0"/>
              </a:rPr>
              <a:t>attitudes</a:t>
            </a:r>
            <a:r>
              <a:rPr lang="en-GB" sz="1600" dirty="0">
                <a:effectLst/>
                <a:latin typeface="Calibri" panose="020F0502020204030204" pitchFamily="34" charset="0"/>
                <a:ea typeface="Times New Roman" panose="02020603050405020304" pitchFamily="18" charset="0"/>
              </a:rPr>
              <a:t> people hold to information provided to them, (e.g.</a:t>
            </a:r>
            <a:r>
              <a:rPr lang="en-BE" sz="1600" dirty="0">
                <a:effectLst/>
                <a:latin typeface="Calibri" panose="020F0502020204030204" pitchFamily="34" charset="0"/>
                <a:ea typeface="Times New Roman" panose="02020603050405020304" pitchFamily="18" charset="0"/>
              </a:rPr>
              <a:t>,</a:t>
            </a:r>
            <a:r>
              <a:rPr lang="en-GB" sz="1600" dirty="0">
                <a:effectLst/>
                <a:latin typeface="Calibri" panose="020F0502020204030204" pitchFamily="34" charset="0"/>
                <a:ea typeface="Times New Roman" panose="02020603050405020304" pitchFamily="18" charset="0"/>
              </a:rPr>
              <a:t> food labels or information campaigns) </a:t>
            </a:r>
          </a:p>
          <a:p>
            <a:pPr marL="800100" lvl="1" indent="-342900">
              <a:lnSpc>
                <a:spcPct val="105000"/>
              </a:lnSpc>
              <a:buFont typeface="Symbol" panose="05050102010706020507" pitchFamily="18" charset="2"/>
              <a:buChar char=""/>
            </a:pPr>
            <a:r>
              <a:rPr lang="en-GB" sz="1600" b="1" dirty="0">
                <a:effectLst/>
                <a:latin typeface="Calibri" panose="020F0502020204030204" pitchFamily="34" charset="0"/>
                <a:ea typeface="Times New Roman" panose="02020603050405020304" pitchFamily="18" charset="0"/>
              </a:rPr>
              <a:t>choice environment</a:t>
            </a:r>
            <a:r>
              <a:rPr lang="en-GB" sz="1600" dirty="0">
                <a:effectLst/>
                <a:latin typeface="Calibri" panose="020F0502020204030204" pitchFamily="34" charset="0"/>
                <a:ea typeface="Times New Roman" panose="02020603050405020304" pitchFamily="18" charset="0"/>
              </a:rPr>
              <a:t> like in-store settings or settings at cafeterias/canteens)</a:t>
            </a:r>
            <a:endParaRPr lang="en-AU" sz="16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GB" sz="2000" b="1" dirty="0">
                <a:effectLst/>
                <a:ea typeface="Times New Roman" panose="02020603050405020304" pitchFamily="18" charset="0"/>
              </a:rPr>
              <a:t>Analysing purchase behaviour </a:t>
            </a:r>
            <a:r>
              <a:rPr lang="en-GB" sz="2000" dirty="0">
                <a:effectLst/>
                <a:ea typeface="Times New Roman" panose="02020603050405020304" pitchFamily="18" charset="0"/>
              </a:rPr>
              <a:t>(e.g., scanner data analysis, sales analysis, observation and surveys on purchase preferences etc.)</a:t>
            </a:r>
            <a:endParaRPr lang="en-AU" sz="2000" dirty="0">
              <a:effectLst/>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en-GB" sz="2000" dirty="0">
                <a:effectLst/>
                <a:ea typeface="Times New Roman" panose="02020603050405020304" pitchFamily="18" charset="0"/>
              </a:rPr>
              <a:t>Exploring </a:t>
            </a:r>
            <a:r>
              <a:rPr lang="en-GB" sz="2000" b="1" dirty="0">
                <a:effectLst/>
                <a:ea typeface="Times New Roman" panose="02020603050405020304" pitchFamily="18" charset="0"/>
              </a:rPr>
              <a:t>consumption behaviour </a:t>
            </a:r>
            <a:r>
              <a:rPr lang="en-GB" sz="2000" b="1" dirty="0">
                <a:ea typeface="Times New Roman" panose="02020603050405020304" pitchFamily="18" charset="0"/>
              </a:rPr>
              <a:t>: </a:t>
            </a:r>
            <a:r>
              <a:rPr lang="en-GB" sz="2000" dirty="0">
                <a:effectLst/>
                <a:ea typeface="Times New Roman" panose="02020603050405020304" pitchFamily="18" charset="0"/>
              </a:rPr>
              <a:t>cross-sectional studies in controlled environments like lab settings, field experiments in canteens/cafeterias/in-store, panel data analysis over time etc.</a:t>
            </a:r>
            <a:endParaRPr lang="en-AU" sz="2000" dirty="0">
              <a:effectLst/>
              <a:ea typeface="Calibri" panose="020F0502020204030204" pitchFamily="34" charset="0"/>
            </a:endParaRPr>
          </a:p>
          <a:p>
            <a:pPr marL="0" indent="0">
              <a:spcBef>
                <a:spcPts val="1600"/>
              </a:spcBef>
              <a:buNone/>
            </a:pPr>
            <a:endParaRPr lang="en-GB" sz="2800" dirty="0"/>
          </a:p>
          <a:p>
            <a:pPr marL="0" indent="0">
              <a:spcBef>
                <a:spcPts val="1600"/>
              </a:spcBef>
              <a:buNone/>
            </a:pPr>
            <a:endParaRPr lang="en-GB" sz="2800" dirty="0"/>
          </a:p>
          <a:p>
            <a:pPr marL="0" indent="0">
              <a:spcBef>
                <a:spcPts val="1600"/>
              </a:spcBef>
              <a:buNone/>
            </a:pPr>
            <a:endParaRPr lang="en-GB" sz="2800" dirty="0"/>
          </a:p>
        </p:txBody>
      </p:sp>
      <p:pic>
        <p:nvPicPr>
          <p:cNvPr id="4" name="Image 14">
            <a:extLst>
              <a:ext uri="{FF2B5EF4-FFF2-40B4-BE49-F238E27FC236}">
                <a16:creationId xmlns:a16="http://schemas.microsoft.com/office/drawing/2014/main" id="{39A35EA5-04A3-B2AA-2F05-307CC7C7A7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6977" y="4068117"/>
            <a:ext cx="2072266" cy="2072266"/>
          </a:xfrm>
          <a:prstGeom prst="rect">
            <a:avLst/>
          </a:prstGeom>
        </p:spPr>
      </p:pic>
      <p:pic>
        <p:nvPicPr>
          <p:cNvPr id="5" name="Image 16">
            <a:extLst>
              <a:ext uri="{FF2B5EF4-FFF2-40B4-BE49-F238E27FC236}">
                <a16:creationId xmlns:a16="http://schemas.microsoft.com/office/drawing/2014/main" id="{0B1634D5-269C-1CC5-3E9C-05A66FC406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9293" y="1536117"/>
            <a:ext cx="2107634" cy="2107634"/>
          </a:xfrm>
          <a:prstGeom prst="rect">
            <a:avLst/>
          </a:prstGeom>
        </p:spPr>
      </p:pic>
    </p:spTree>
    <p:extLst>
      <p:ext uri="{BB962C8B-B14F-4D97-AF65-F5344CB8AC3E}">
        <p14:creationId xmlns:p14="http://schemas.microsoft.com/office/powerpoint/2010/main" val="3637718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9F21BB-DB43-EA4A-BABE-319A419C73A7}"/>
              </a:ext>
            </a:extLst>
          </p:cNvPr>
          <p:cNvSpPr>
            <a:spLocks noGrp="1"/>
          </p:cNvSpPr>
          <p:nvPr>
            <p:ph type="title"/>
          </p:nvPr>
        </p:nvSpPr>
        <p:spPr>
          <a:xfrm>
            <a:off x="437698" y="320132"/>
            <a:ext cx="9805260" cy="647927"/>
          </a:xfrm>
        </p:spPr>
        <p:txBody>
          <a:bodyPr>
            <a:normAutofit fontScale="90000"/>
          </a:bodyPr>
          <a:lstStyle/>
          <a:p>
            <a:pPr marL="457200" indent="-228600">
              <a:lnSpc>
                <a:spcPct val="107000"/>
              </a:lnSpc>
              <a:spcAft>
                <a:spcPts val="800"/>
              </a:spcAft>
            </a:pPr>
            <a:r>
              <a:rPr lang="en-GB" sz="4000" b="1">
                <a:effectLst/>
                <a:latin typeface="Calibri" panose="020F0502020204030204" pitchFamily="34" charset="0"/>
                <a:ea typeface="Calibri" panose="020F0502020204030204" pitchFamily="34" charset="0"/>
                <a:cs typeface="Times New Roman" panose="02020603050405020304" pitchFamily="18" charset="0"/>
              </a:rPr>
              <a:t>Methodologies </a:t>
            </a:r>
            <a:r>
              <a:rPr lang="en-GB">
                <a:ea typeface="Calibri" panose="020F0502020204030204" pitchFamily="34" charset="0"/>
                <a:cs typeface="Times New Roman" panose="02020603050405020304" pitchFamily="18" charset="0"/>
              </a:rPr>
              <a:t>we operate and propose </a:t>
            </a:r>
            <a:endParaRPr lang="en-AU"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94A285E-C9C6-4548-888A-7A98307D1043}"/>
              </a:ext>
            </a:extLst>
          </p:cNvPr>
          <p:cNvSpPr>
            <a:spLocks noGrp="1"/>
          </p:cNvSpPr>
          <p:nvPr>
            <p:ph idx="1"/>
          </p:nvPr>
        </p:nvSpPr>
        <p:spPr>
          <a:xfrm>
            <a:off x="437698" y="1109639"/>
            <a:ext cx="8196851" cy="4351338"/>
          </a:xfrm>
        </p:spPr>
        <p:txBody>
          <a:bodyPr>
            <a:noAutofit/>
          </a:bodyPr>
          <a:lstStyle/>
          <a:p>
            <a:pPr marL="342900" lvl="0" indent="-342900">
              <a:lnSpc>
                <a:spcPct val="105000"/>
              </a:lnSpc>
              <a:buFont typeface="Symbol" panose="05050102010706020507" pitchFamily="18" charset="2"/>
              <a:buChar char=""/>
            </a:pPr>
            <a:r>
              <a:rPr lang="en-AU" sz="2000" b="1" dirty="0">
                <a:effectLst/>
                <a:latin typeface="Calibri" panose="020F0502020204030204" pitchFamily="34" charset="0"/>
                <a:ea typeface="Times New Roman" panose="02020603050405020304" pitchFamily="18" charset="0"/>
              </a:rPr>
              <a:t>Experimental design </a:t>
            </a:r>
            <a:r>
              <a:rPr lang="en-AU" sz="2000" dirty="0">
                <a:effectLst/>
                <a:latin typeface="Calibri" panose="020F0502020204030204" pitchFamily="34" charset="0"/>
                <a:ea typeface="Times New Roman" panose="02020603050405020304" pitchFamily="18" charset="0"/>
              </a:rPr>
              <a:t>(e.g., on food labels) </a:t>
            </a:r>
            <a:endParaRPr lang="en-AU"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AU" sz="2000" b="1" dirty="0">
                <a:effectLst/>
                <a:latin typeface="Calibri" panose="020F0502020204030204" pitchFamily="34" charset="0"/>
                <a:ea typeface="Times New Roman" panose="02020603050405020304" pitchFamily="18" charset="0"/>
              </a:rPr>
              <a:t>Questionnaire design </a:t>
            </a:r>
            <a:r>
              <a:rPr lang="en-AU" sz="2000" dirty="0">
                <a:effectLst/>
                <a:latin typeface="Calibri" panose="020F0502020204030204" pitchFamily="34" charset="0"/>
                <a:ea typeface="Times New Roman" panose="02020603050405020304" pitchFamily="18" charset="0"/>
              </a:rPr>
              <a:t>(e.g., on consumer trust in the food value chain)</a:t>
            </a:r>
            <a:endParaRPr lang="en-AU"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AU" sz="2000" dirty="0">
                <a:effectLst/>
                <a:latin typeface="Calibri" panose="020F0502020204030204" pitchFamily="34" charset="0"/>
                <a:ea typeface="Times New Roman" panose="02020603050405020304" pitchFamily="18" charset="0"/>
              </a:rPr>
              <a:t>Designing and conducting</a:t>
            </a:r>
            <a:r>
              <a:rPr lang="en-AU" sz="2000" b="1" dirty="0">
                <a:effectLst/>
                <a:latin typeface="Calibri" panose="020F0502020204030204" pitchFamily="34" charset="0"/>
                <a:ea typeface="Times New Roman" panose="02020603050405020304" pitchFamily="18" charset="0"/>
              </a:rPr>
              <a:t> interviews/focus groups </a:t>
            </a:r>
            <a:r>
              <a:rPr lang="en-AU" sz="2000" dirty="0">
                <a:effectLst/>
                <a:latin typeface="Calibri" panose="020F0502020204030204" pitchFamily="34" charset="0"/>
                <a:ea typeface="Times New Roman" panose="02020603050405020304" pitchFamily="18" charset="0"/>
              </a:rPr>
              <a:t>(e.g., with stakeholders and consumers on short food supply chains)</a:t>
            </a:r>
            <a:endParaRPr lang="en-AU"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AU" sz="2000" b="1" dirty="0">
                <a:effectLst/>
                <a:latin typeface="Calibri" panose="020F0502020204030204" pitchFamily="34" charset="0"/>
                <a:ea typeface="Times New Roman" panose="02020603050405020304" pitchFamily="18" charset="0"/>
              </a:rPr>
              <a:t>Quantitative and qualitative data analysis </a:t>
            </a:r>
            <a:r>
              <a:rPr lang="en-AU" sz="2000" dirty="0">
                <a:effectLst/>
                <a:latin typeface="Calibri" panose="020F0502020204030204" pitchFamily="34" charset="0"/>
                <a:ea typeface="Times New Roman" panose="02020603050405020304" pitchFamily="18" charset="0"/>
              </a:rPr>
              <a:t>(e.g., on food technology and food packaging</a:t>
            </a:r>
            <a:r>
              <a:rPr lang="en-BE" sz="2000" dirty="0">
                <a:effectLst/>
                <a:latin typeface="Calibri" panose="020F0502020204030204" pitchFamily="34" charset="0"/>
                <a:ea typeface="Times New Roman" panose="02020603050405020304" pitchFamily="18" charset="0"/>
              </a:rPr>
              <a:t>)</a:t>
            </a:r>
            <a:endParaRPr lang="en-AU"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AU" sz="2000" b="1" dirty="0">
                <a:effectLst/>
                <a:latin typeface="Calibri" panose="020F0502020204030204" pitchFamily="34" charset="0"/>
                <a:ea typeface="Times New Roman" panose="02020603050405020304" pitchFamily="18" charset="0"/>
              </a:rPr>
              <a:t>Social media discussions moderation and analysis </a:t>
            </a:r>
            <a:r>
              <a:rPr lang="en-AU" sz="2000" dirty="0">
                <a:effectLst/>
                <a:latin typeface="Calibri" panose="020F0502020204030204" pitchFamily="34" charset="0"/>
                <a:ea typeface="Times New Roman" panose="02020603050405020304" pitchFamily="18" charset="0"/>
              </a:rPr>
              <a:t>(e.g. on vertical farming)</a:t>
            </a:r>
            <a:endParaRPr lang="en-AU"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AU" sz="2000" b="1" dirty="0">
                <a:effectLst/>
                <a:latin typeface="Calibri" panose="020F0502020204030204" pitchFamily="34" charset="0"/>
                <a:ea typeface="Times New Roman" panose="02020603050405020304" pitchFamily="18" charset="0"/>
              </a:rPr>
              <a:t>Literature reviews </a:t>
            </a:r>
            <a:r>
              <a:rPr lang="en-AU" sz="2000" dirty="0">
                <a:effectLst/>
                <a:latin typeface="Calibri" panose="020F0502020204030204" pitchFamily="34" charset="0"/>
                <a:ea typeface="Times New Roman" panose="02020603050405020304" pitchFamily="18" charset="0"/>
              </a:rPr>
              <a:t>(e.g., on food waste)</a:t>
            </a:r>
            <a:endParaRPr lang="en-AU"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AU" sz="2000" b="1" dirty="0">
                <a:effectLst/>
                <a:latin typeface="Calibri" panose="020F0502020204030204" pitchFamily="34" charset="0"/>
                <a:ea typeface="Times New Roman" panose="02020603050405020304" pitchFamily="18" charset="0"/>
              </a:rPr>
              <a:t>Scientific publications </a:t>
            </a:r>
            <a:r>
              <a:rPr lang="en-AU" sz="2000" dirty="0">
                <a:effectLst/>
                <a:latin typeface="Calibri" panose="020F0502020204030204" pitchFamily="34" charset="0"/>
                <a:ea typeface="Times New Roman" panose="02020603050405020304" pitchFamily="18" charset="0"/>
              </a:rPr>
              <a:t>(e.g., on food choice behaviour)</a:t>
            </a:r>
            <a:endParaRPr lang="en-AU"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en-AU" sz="2000" b="1" dirty="0">
                <a:effectLst/>
                <a:latin typeface="Calibri" panose="020F0502020204030204" pitchFamily="34" charset="0"/>
                <a:ea typeface="Times New Roman" panose="02020603050405020304" pitchFamily="18" charset="0"/>
              </a:rPr>
              <a:t>Conference presentations </a:t>
            </a:r>
            <a:r>
              <a:rPr lang="en-AU" sz="2000" dirty="0">
                <a:effectLst/>
                <a:latin typeface="Calibri" panose="020F0502020204030204" pitchFamily="34" charset="0"/>
                <a:ea typeface="Times New Roman" panose="02020603050405020304" pitchFamily="18" charset="0"/>
              </a:rPr>
              <a:t>(e.g., </a:t>
            </a:r>
            <a:r>
              <a:rPr lang="en-BE" sz="2000" dirty="0">
                <a:effectLst/>
                <a:latin typeface="Calibri" panose="020F0502020204030204" pitchFamily="34" charset="0"/>
                <a:ea typeface="Times New Roman" panose="02020603050405020304" pitchFamily="18" charset="0"/>
              </a:rPr>
              <a:t>own research, state-of-the-art on a given topic)</a:t>
            </a:r>
            <a:endParaRPr lang="en-AU" sz="2000" dirty="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en-AU" sz="2000" b="1" dirty="0">
                <a:effectLst/>
                <a:latin typeface="Calibri" panose="020F0502020204030204" pitchFamily="34" charset="0"/>
                <a:ea typeface="Times New Roman" panose="02020603050405020304" pitchFamily="18" charset="0"/>
              </a:rPr>
              <a:t>Consumer training </a:t>
            </a:r>
            <a:r>
              <a:rPr lang="en-AU" sz="2000" dirty="0">
                <a:effectLst/>
                <a:latin typeface="Calibri" panose="020F0502020204030204" pitchFamily="34" charset="0"/>
                <a:ea typeface="Times New Roman" panose="02020603050405020304" pitchFamily="18" charset="0"/>
              </a:rPr>
              <a:t>(e.g., on nudging, heuristics</a:t>
            </a:r>
            <a:r>
              <a:rPr lang="en-BE" sz="2000" dirty="0">
                <a:effectLst/>
                <a:latin typeface="Calibri" panose="020F0502020204030204" pitchFamily="34" charset="0"/>
                <a:ea typeface="Times New Roman" panose="02020603050405020304" pitchFamily="18" charset="0"/>
              </a:rPr>
              <a:t>, research methodology</a:t>
            </a:r>
            <a:r>
              <a:rPr lang="en-AU" sz="2000" dirty="0">
                <a:effectLst/>
                <a:latin typeface="Calibri" panose="020F0502020204030204" pitchFamily="34" charset="0"/>
                <a:ea typeface="Times New Roman" panose="02020603050405020304" pitchFamily="18" charset="0"/>
              </a:rPr>
              <a:t>)</a:t>
            </a:r>
            <a:endParaRPr lang="en-AU" sz="2000" dirty="0">
              <a:effectLst/>
              <a:latin typeface="Calibri" panose="020F0502020204030204" pitchFamily="34" charset="0"/>
              <a:ea typeface="Calibri" panose="020F0502020204030204" pitchFamily="34" charset="0"/>
            </a:endParaRPr>
          </a:p>
        </p:txBody>
      </p:sp>
      <p:pic>
        <p:nvPicPr>
          <p:cNvPr id="2050" name="Picture 2" descr="Consumer and Food Safety: Key Points for Market Research">
            <a:extLst>
              <a:ext uri="{FF2B5EF4-FFF2-40B4-BE49-F238E27FC236}">
                <a16:creationId xmlns:a16="http://schemas.microsoft.com/office/drawing/2014/main" id="{69FC4D45-54F7-7F09-B8B6-072ABF192B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35185" y="1109640"/>
            <a:ext cx="2331919" cy="15517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sumer Forums - Australian Centre of Excellence in Melanoma Imaging &amp;  Diagnosis - University of Queensland">
            <a:extLst>
              <a:ext uri="{FF2B5EF4-FFF2-40B4-BE49-F238E27FC236}">
                <a16:creationId xmlns:a16="http://schemas.microsoft.com/office/drawing/2014/main" id="{5926B6FD-269A-8E27-D97A-17D92B29E1E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32767" y="2803007"/>
            <a:ext cx="2331919" cy="17243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6,500+ Literature Review Stock Photos, Pictures &amp; Royalty-Free Images -  iStock | Literature review icon">
            <a:extLst>
              <a:ext uri="{FF2B5EF4-FFF2-40B4-BE49-F238E27FC236}">
                <a16:creationId xmlns:a16="http://schemas.microsoft.com/office/drawing/2014/main" id="{DFE9137B-380C-EA00-3ECD-3D9E2C64F29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32767" y="4626858"/>
            <a:ext cx="2331919" cy="156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134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D3C5F-20F9-C259-5063-8ACC5BED1D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57DC024-82A8-CEEB-E147-C7A1261491FB}"/>
              </a:ext>
            </a:extLst>
          </p:cNvPr>
          <p:cNvSpPr>
            <a:spLocks noGrp="1"/>
          </p:cNvSpPr>
          <p:nvPr>
            <p:ph type="title"/>
          </p:nvPr>
        </p:nvSpPr>
        <p:spPr/>
        <p:txBody>
          <a:bodyPr>
            <a:normAutofit fontScale="90000"/>
          </a:bodyPr>
          <a:lstStyle/>
          <a:p>
            <a:pPr marL="457200" indent="-228600">
              <a:lnSpc>
                <a:spcPct val="107000"/>
              </a:lnSpc>
              <a:spcAft>
                <a:spcPts val="800"/>
              </a:spcAft>
            </a:pPr>
            <a:r>
              <a:rPr lang="en-BE" sz="4000" b="1" dirty="0">
                <a:effectLst/>
                <a:latin typeface="Calibri" panose="020F0502020204030204" pitchFamily="34" charset="0"/>
                <a:ea typeface="Calibri" panose="020F0502020204030204" pitchFamily="34" charset="0"/>
                <a:cs typeface="Times New Roman" panose="02020603050405020304" pitchFamily="18" charset="0"/>
              </a:rPr>
              <a:t>Examples of </a:t>
            </a:r>
            <a:r>
              <a:rPr lang="en-US" sz="4000" b="1" dirty="0">
                <a:effectLst/>
                <a:latin typeface="Calibri" panose="020F0502020204030204" pitchFamily="34" charset="0"/>
                <a:ea typeface="Calibri" panose="020F0502020204030204" pitchFamily="34" charset="0"/>
                <a:cs typeface="Times New Roman" panose="02020603050405020304" pitchFamily="18" charset="0"/>
              </a:rPr>
              <a:t>activities :</a:t>
            </a:r>
            <a:br>
              <a:rPr lang="en-US" sz="4000" b="1"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effectLst/>
                <a:latin typeface="Calibri" panose="020F0502020204030204" pitchFamily="34" charset="0"/>
                <a:ea typeface="Calibri" panose="020F0502020204030204" pitchFamily="34" charset="0"/>
                <a:cs typeface="Times New Roman" panose="02020603050405020304" pitchFamily="18" charset="0"/>
              </a:rPr>
              <a:t>1) Focus groups on </a:t>
            </a:r>
            <a:r>
              <a:rPr lang="en-US" sz="4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short food supply chains</a:t>
            </a:r>
            <a:endParaRPr lang="en-AU" sz="4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A45B45C-ECD4-688A-A4D4-80768564B2E9}"/>
              </a:ext>
            </a:extLst>
          </p:cNvPr>
          <p:cNvSpPr>
            <a:spLocks noGrp="1"/>
          </p:cNvSpPr>
          <p:nvPr>
            <p:ph idx="1"/>
          </p:nvPr>
        </p:nvSpPr>
        <p:spPr>
          <a:xfrm>
            <a:off x="463550" y="1825625"/>
            <a:ext cx="6355261" cy="4351338"/>
          </a:xfrm>
        </p:spPr>
        <p:txBody>
          <a:bodyPr>
            <a:normAutofit/>
          </a:bodyPr>
          <a:lstStyle/>
          <a:p>
            <a:pPr marL="0" indent="0">
              <a:buNone/>
            </a:pPr>
            <a:r>
              <a:rPr lang="en-AU" sz="2400" b="1" dirty="0">
                <a:effectLst/>
                <a:latin typeface="Calibri" panose="020F0502020204030204" pitchFamily="34" charset="0"/>
                <a:ea typeface="Calibri" panose="020F0502020204030204" pitchFamily="34" charset="0"/>
              </a:rPr>
              <a:t>Focus groups </a:t>
            </a:r>
            <a:r>
              <a:rPr lang="en-AU" sz="2400" dirty="0">
                <a:effectLst/>
                <a:latin typeface="Calibri" panose="020F0502020204030204" pitchFamily="34" charset="0"/>
                <a:ea typeface="Calibri" panose="020F0502020204030204" pitchFamily="34" charset="0"/>
              </a:rPr>
              <a:t>were designed and carried out in 4 countries (Germany, Spain, Greece and Hungary), </a:t>
            </a:r>
          </a:p>
          <a:p>
            <a:pPr marL="0" indent="0">
              <a:buNone/>
            </a:pPr>
            <a:endParaRPr lang="en-AU" sz="2400" dirty="0">
              <a:effectLst/>
              <a:latin typeface="Calibri" panose="020F0502020204030204" pitchFamily="34" charset="0"/>
              <a:ea typeface="Calibri" panose="020F0502020204030204" pitchFamily="34" charset="0"/>
            </a:endParaRPr>
          </a:p>
          <a:p>
            <a:pPr marL="0" indent="0">
              <a:buNone/>
            </a:pPr>
            <a:r>
              <a:rPr lang="en-AU" sz="2400" dirty="0">
                <a:effectLst/>
                <a:latin typeface="Calibri" panose="020F0502020204030204" pitchFamily="34" charset="0"/>
                <a:ea typeface="Calibri" panose="020F0502020204030204" pitchFamily="34" charset="0"/>
              </a:rPr>
              <a:t>Covering : </a:t>
            </a:r>
          </a:p>
          <a:p>
            <a:r>
              <a:rPr lang="en-AU" sz="2400" b="1" dirty="0">
                <a:effectLst/>
                <a:latin typeface="Calibri" panose="020F0502020204030204" pitchFamily="34" charset="0"/>
                <a:ea typeface="Calibri" panose="020F0502020204030204" pitchFamily="34" charset="0"/>
              </a:rPr>
              <a:t>consumer attitudes and value perceptions </a:t>
            </a:r>
            <a:r>
              <a:rPr lang="en-AU" sz="2400" dirty="0">
                <a:effectLst/>
                <a:latin typeface="Calibri" panose="020F0502020204030204" pitchFamily="34" charset="0"/>
                <a:ea typeface="Calibri" panose="020F0502020204030204" pitchFamily="34" charset="0"/>
              </a:rPr>
              <a:t>towards short food supply chains, </a:t>
            </a:r>
          </a:p>
          <a:p>
            <a:r>
              <a:rPr lang="en-AU" sz="2400" dirty="0">
                <a:effectLst/>
                <a:latin typeface="Calibri" panose="020F0502020204030204" pitchFamily="34" charset="0"/>
                <a:ea typeface="Calibri" panose="020F0502020204030204" pitchFamily="34" charset="0"/>
              </a:rPr>
              <a:t>their </a:t>
            </a:r>
            <a:r>
              <a:rPr lang="en-AU" sz="2400" b="1" dirty="0">
                <a:effectLst/>
                <a:latin typeface="Calibri" panose="020F0502020204030204" pitchFamily="34" charset="0"/>
                <a:ea typeface="Calibri" panose="020F0502020204030204" pitchFamily="34" charset="0"/>
              </a:rPr>
              <a:t>perceived risks and benefits</a:t>
            </a:r>
            <a:r>
              <a:rPr lang="en-AU" sz="2400" dirty="0">
                <a:effectLst/>
                <a:latin typeface="Calibri" panose="020F0502020204030204" pitchFamily="34" charset="0"/>
                <a:ea typeface="Calibri" panose="020F0502020204030204" pitchFamily="34" charset="0"/>
              </a:rPr>
              <a:t>, </a:t>
            </a:r>
          </a:p>
          <a:p>
            <a:r>
              <a:rPr lang="en-AU" sz="2400" dirty="0">
                <a:effectLst/>
                <a:latin typeface="Calibri" panose="020F0502020204030204" pitchFamily="34" charset="0"/>
                <a:ea typeface="Calibri" panose="020F0502020204030204" pitchFamily="34" charset="0"/>
              </a:rPr>
              <a:t>potential </a:t>
            </a:r>
            <a:r>
              <a:rPr lang="en-AU" sz="2400" b="1" dirty="0">
                <a:effectLst/>
                <a:latin typeface="Calibri" panose="020F0502020204030204" pitchFamily="34" charset="0"/>
                <a:ea typeface="Calibri" panose="020F0502020204030204" pitchFamily="34" charset="0"/>
              </a:rPr>
              <a:t>intrinsic and extrinsic product attributes </a:t>
            </a:r>
            <a:r>
              <a:rPr lang="en-AU" sz="2400" dirty="0">
                <a:effectLst/>
                <a:latin typeface="Calibri" panose="020F0502020204030204" pitchFamily="34" charset="0"/>
                <a:ea typeface="Calibri" panose="020F0502020204030204" pitchFamily="34" charset="0"/>
              </a:rPr>
              <a:t>that would increase </a:t>
            </a:r>
            <a:r>
              <a:rPr lang="en-AU" sz="2400" b="1" dirty="0">
                <a:effectLst/>
                <a:latin typeface="Calibri" panose="020F0502020204030204" pitchFamily="34" charset="0"/>
                <a:ea typeface="Calibri" panose="020F0502020204030204" pitchFamily="34" charset="0"/>
              </a:rPr>
              <a:t>likelihood of choice and purchase decisions</a:t>
            </a:r>
          </a:p>
          <a:p>
            <a:pPr marL="0" indent="0">
              <a:buNone/>
            </a:pPr>
            <a:endParaRPr lang="en-AU" sz="2400" dirty="0">
              <a:effectLst/>
              <a:latin typeface="Calibri" panose="020F0502020204030204" pitchFamily="34" charset="0"/>
              <a:ea typeface="Calibri" panose="020F0502020204030204" pitchFamily="34" charset="0"/>
            </a:endParaRPr>
          </a:p>
        </p:txBody>
      </p:sp>
      <p:pic>
        <p:nvPicPr>
          <p:cNvPr id="3074" name="Picture 2" descr="Focus Groups and How To Run Them Successfully - Pragmatic Institute">
            <a:extLst>
              <a:ext uri="{FF2B5EF4-FFF2-40B4-BE49-F238E27FC236}">
                <a16:creationId xmlns:a16="http://schemas.microsoft.com/office/drawing/2014/main" id="{37941223-B390-7CDF-B39F-5F3C10629ED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01448" y="1832967"/>
            <a:ext cx="4796819" cy="319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965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9F21BB-DB43-EA4A-BABE-319A419C73A7}"/>
              </a:ext>
            </a:extLst>
          </p:cNvPr>
          <p:cNvSpPr>
            <a:spLocks noGrp="1"/>
          </p:cNvSpPr>
          <p:nvPr>
            <p:ph type="title"/>
          </p:nvPr>
        </p:nvSpPr>
        <p:spPr>
          <a:xfrm>
            <a:off x="463823" y="463824"/>
            <a:ext cx="11109867" cy="647927"/>
          </a:xfrm>
        </p:spPr>
        <p:txBody>
          <a:bodyPr>
            <a:normAutofit fontScale="90000"/>
          </a:bodyPr>
          <a:lstStyle/>
          <a:p>
            <a:pPr marL="457200" indent="-228600">
              <a:lnSpc>
                <a:spcPct val="107000"/>
              </a:lnSpc>
              <a:spcAft>
                <a:spcPts val="800"/>
              </a:spcAft>
            </a:pPr>
            <a:r>
              <a:rPr lang="en-BE" sz="4000" b="1" dirty="0">
                <a:effectLst/>
                <a:latin typeface="Calibri" panose="020F0502020204030204" pitchFamily="34" charset="0"/>
                <a:ea typeface="Calibri" panose="020F0502020204030204" pitchFamily="34" charset="0"/>
                <a:cs typeface="Times New Roman" panose="02020603050405020304" pitchFamily="18" charset="0"/>
              </a:rPr>
              <a:t>Examples of </a:t>
            </a:r>
            <a:r>
              <a:rPr lang="en-US" sz="4000" b="1" dirty="0">
                <a:effectLst/>
                <a:latin typeface="Calibri" panose="020F0502020204030204" pitchFamily="34" charset="0"/>
                <a:ea typeface="Calibri" panose="020F0502020204030204" pitchFamily="34" charset="0"/>
                <a:cs typeface="Times New Roman" panose="02020603050405020304" pitchFamily="18" charset="0"/>
              </a:rPr>
              <a:t>activities : </a:t>
            </a:r>
            <a:br>
              <a:rPr lang="en-US" sz="4000" b="1"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effectLst/>
                <a:latin typeface="Calibri" panose="020F0502020204030204" pitchFamily="34" charset="0"/>
                <a:ea typeface="Calibri" panose="020F0502020204030204" pitchFamily="34" charset="0"/>
                <a:cs typeface="Times New Roman" panose="02020603050405020304" pitchFamily="18" charset="0"/>
              </a:rPr>
              <a:t>2) </a:t>
            </a:r>
            <a:r>
              <a:rPr lang="en-BE" sz="4000" b="1" dirty="0">
                <a:effectLst/>
                <a:latin typeface="Calibri" panose="020F0502020204030204" pitchFamily="34" charset="0"/>
                <a:ea typeface="Calibri" panose="020F0502020204030204" pitchFamily="34" charset="0"/>
              </a:rPr>
              <a:t>Expert interviews with </a:t>
            </a:r>
            <a:r>
              <a:rPr lang="en-US" sz="4000" b="1" dirty="0">
                <a:solidFill>
                  <a:schemeClr val="accent1"/>
                </a:solidFill>
                <a:effectLst/>
                <a:latin typeface="Calibri" panose="020F0502020204030204" pitchFamily="34" charset="0"/>
                <a:ea typeface="Calibri" panose="020F0502020204030204" pitchFamily="34" charset="0"/>
              </a:rPr>
              <a:t>short </a:t>
            </a:r>
            <a:r>
              <a:rPr lang="en-AU" sz="4000" b="1" dirty="0">
                <a:solidFill>
                  <a:schemeClr val="accent1"/>
                </a:solidFill>
                <a:effectLst/>
                <a:latin typeface="Calibri" panose="020F0502020204030204" pitchFamily="34" charset="0"/>
                <a:ea typeface="Calibri" panose="020F0502020204030204" pitchFamily="34" charset="0"/>
              </a:rPr>
              <a:t>supply chain actors</a:t>
            </a:r>
            <a:endParaRPr lang="en-AU" sz="4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94A285E-C9C6-4548-888A-7A98307D1043}"/>
              </a:ext>
            </a:extLst>
          </p:cNvPr>
          <p:cNvSpPr>
            <a:spLocks noGrp="1"/>
          </p:cNvSpPr>
          <p:nvPr>
            <p:ph idx="1"/>
          </p:nvPr>
        </p:nvSpPr>
        <p:spPr>
          <a:xfrm>
            <a:off x="463550" y="1825625"/>
            <a:ext cx="6342199" cy="4351338"/>
          </a:xfrm>
        </p:spPr>
        <p:txBody>
          <a:bodyPr>
            <a:normAutofit/>
          </a:bodyPr>
          <a:lstStyle/>
          <a:p>
            <a:pPr marL="0" indent="0">
              <a:buNone/>
            </a:pPr>
            <a:r>
              <a:rPr lang="en-AU" sz="2400" b="1" dirty="0">
                <a:effectLst/>
                <a:latin typeface="Calibri" panose="020F0502020204030204" pitchFamily="34" charset="0"/>
                <a:ea typeface="Calibri" panose="020F0502020204030204" pitchFamily="34" charset="0"/>
              </a:rPr>
              <a:t>Face-to-face interviews </a:t>
            </a:r>
            <a:r>
              <a:rPr lang="en-AU" sz="2400" dirty="0">
                <a:effectLst/>
                <a:latin typeface="Calibri" panose="020F0502020204030204" pitchFamily="34" charset="0"/>
                <a:ea typeface="Calibri" panose="020F0502020204030204" pitchFamily="34" charset="0"/>
              </a:rPr>
              <a:t>were designed and carried out with relevant stakeholders, </a:t>
            </a:r>
          </a:p>
          <a:p>
            <a:pPr marL="0" indent="0">
              <a:buNone/>
            </a:pPr>
            <a:endParaRPr lang="en-AU" sz="2400" dirty="0">
              <a:effectLst/>
              <a:latin typeface="Calibri" panose="020F0502020204030204" pitchFamily="34" charset="0"/>
              <a:ea typeface="Calibri" panose="020F0502020204030204" pitchFamily="34" charset="0"/>
            </a:endParaRPr>
          </a:p>
          <a:p>
            <a:pPr marL="0" indent="0">
              <a:buNone/>
            </a:pPr>
            <a:r>
              <a:rPr lang="en-AU" sz="2400" dirty="0">
                <a:effectLst/>
                <a:latin typeface="Calibri" panose="020F0502020204030204" pitchFamily="34" charset="0"/>
                <a:ea typeface="Calibri" panose="020F0502020204030204" pitchFamily="34" charset="0"/>
              </a:rPr>
              <a:t>Covering : </a:t>
            </a:r>
          </a:p>
          <a:p>
            <a:pPr>
              <a:buFontTx/>
              <a:buChar char="-"/>
            </a:pPr>
            <a:r>
              <a:rPr lang="en-AU" sz="2400" b="1" dirty="0">
                <a:effectLst/>
                <a:latin typeface="Calibri" panose="020F0502020204030204" pitchFamily="34" charset="0"/>
                <a:ea typeface="Calibri" panose="020F0502020204030204" pitchFamily="34" charset="0"/>
              </a:rPr>
              <a:t>insights</a:t>
            </a:r>
            <a:r>
              <a:rPr lang="en-AU" sz="2400" dirty="0">
                <a:effectLst/>
                <a:latin typeface="Calibri" panose="020F0502020204030204" pitchFamily="34" charset="0"/>
                <a:ea typeface="Calibri" panose="020F0502020204030204" pitchFamily="34" charset="0"/>
              </a:rPr>
              <a:t> into food supply chain mechanisms, </a:t>
            </a:r>
          </a:p>
          <a:p>
            <a:pPr>
              <a:buFontTx/>
              <a:buChar char="-"/>
            </a:pPr>
            <a:r>
              <a:rPr lang="en-AU" sz="2400" b="1" dirty="0">
                <a:effectLst/>
                <a:latin typeface="Calibri" panose="020F0502020204030204" pitchFamily="34" charset="0"/>
                <a:ea typeface="Calibri" panose="020F0502020204030204" pitchFamily="34" charset="0"/>
              </a:rPr>
              <a:t>specific requirements </a:t>
            </a:r>
            <a:r>
              <a:rPr lang="en-AU" sz="2400" dirty="0">
                <a:effectLst/>
                <a:latin typeface="Calibri" panose="020F0502020204030204" pitchFamily="34" charset="0"/>
                <a:ea typeface="Calibri" panose="020F0502020204030204" pitchFamily="34" charset="0"/>
              </a:rPr>
              <a:t>in shortening supply chains, </a:t>
            </a:r>
          </a:p>
          <a:p>
            <a:pPr>
              <a:buFontTx/>
              <a:buChar char="-"/>
            </a:pPr>
            <a:r>
              <a:rPr lang="en-AU" sz="2400" b="1" dirty="0">
                <a:effectLst/>
                <a:latin typeface="Calibri" panose="020F0502020204030204" pitchFamily="34" charset="0"/>
                <a:ea typeface="Calibri" panose="020F0502020204030204" pitchFamily="34" charset="0"/>
              </a:rPr>
              <a:t>challenges and opportunities </a:t>
            </a:r>
            <a:r>
              <a:rPr lang="en-AU" sz="2400" dirty="0">
                <a:effectLst/>
                <a:latin typeface="Calibri" panose="020F0502020204030204" pitchFamily="34" charset="0"/>
                <a:ea typeface="Calibri" panose="020F0502020204030204" pitchFamily="34" charset="0"/>
              </a:rPr>
              <a:t>for short supply chains</a:t>
            </a:r>
          </a:p>
          <a:p>
            <a:pPr>
              <a:buFontTx/>
              <a:buChar char="-"/>
            </a:pPr>
            <a:r>
              <a:rPr lang="en-AU" sz="2400" b="1" dirty="0">
                <a:effectLst/>
                <a:latin typeface="Calibri" panose="020F0502020204030204" pitchFamily="34" charset="0"/>
                <a:ea typeface="Calibri" panose="020F0502020204030204" pitchFamily="34" charset="0"/>
              </a:rPr>
              <a:t>perceived consumer acceptance</a:t>
            </a:r>
            <a:r>
              <a:rPr lang="en-AU" sz="2400" dirty="0">
                <a:effectLst/>
                <a:latin typeface="Calibri" panose="020F0502020204030204" pitchFamily="34" charset="0"/>
                <a:ea typeface="Calibri" panose="020F0502020204030204" pitchFamily="34" charset="0"/>
              </a:rPr>
              <a:t>.</a:t>
            </a:r>
          </a:p>
        </p:txBody>
      </p:sp>
      <p:pic>
        <p:nvPicPr>
          <p:cNvPr id="4098" name="Picture 2" descr="The Best way Interview a Subject Matter Expert - SciencePOD">
            <a:extLst>
              <a:ext uri="{FF2B5EF4-FFF2-40B4-BE49-F238E27FC236}">
                <a16:creationId xmlns:a16="http://schemas.microsoft.com/office/drawing/2014/main" id="{87B09B73-57CF-B0F4-D234-D8358E88739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80069" y="1930445"/>
            <a:ext cx="4801824" cy="3195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830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A85D1311-5E81-425E-A8E4-372DE952133C}"/>
              </a:ext>
            </a:extLst>
          </p:cNvPr>
          <p:cNvSpPr>
            <a:spLocks noGrp="1" noChangeArrowheads="1"/>
          </p:cNvSpPr>
          <p:nvPr>
            <p:ph type="title"/>
          </p:nvPr>
        </p:nvSpPr>
        <p:spPr>
          <a:xfrm>
            <a:off x="463550" y="463550"/>
            <a:ext cx="9805988" cy="647700"/>
          </a:xfrm>
        </p:spPr>
        <p:txBody>
          <a:bodyPr/>
          <a:lstStyle/>
          <a:p>
            <a:r>
              <a:rPr lang="en-GB" altLang="en-BE"/>
              <a:t>Who we are</a:t>
            </a:r>
          </a:p>
        </p:txBody>
      </p:sp>
      <p:sp>
        <p:nvSpPr>
          <p:cNvPr id="125955" name="Content Placeholder 2">
            <a:extLst>
              <a:ext uri="{FF2B5EF4-FFF2-40B4-BE49-F238E27FC236}">
                <a16:creationId xmlns:a16="http://schemas.microsoft.com/office/drawing/2014/main" id="{C800D4A1-B9DA-4D62-9D96-8F780024DF7A}"/>
              </a:ext>
            </a:extLst>
          </p:cNvPr>
          <p:cNvSpPr>
            <a:spLocks noGrp="1" noChangeArrowheads="1"/>
          </p:cNvSpPr>
          <p:nvPr>
            <p:ph idx="1"/>
          </p:nvPr>
        </p:nvSpPr>
        <p:spPr>
          <a:xfrm>
            <a:off x="463550" y="1185863"/>
            <a:ext cx="4593359" cy="4486275"/>
          </a:xfrm>
        </p:spPr>
        <p:txBody>
          <a:bodyPr/>
          <a:lstStyle/>
          <a:p>
            <a:pPr marL="0" indent="0">
              <a:lnSpc>
                <a:spcPct val="100000"/>
              </a:lnSpc>
              <a:buFont typeface="Arial" panose="020B0604020202020204" pitchFamily="34" charset="0"/>
              <a:buNone/>
            </a:pPr>
            <a:r>
              <a:rPr lang="en-US" altLang="en-BE" dirty="0"/>
              <a:t>A consumer-oriented </a:t>
            </a:r>
            <a:br>
              <a:rPr lang="en-US" altLang="en-BE" dirty="0"/>
            </a:br>
            <a:r>
              <a:rPr lang="en-US" altLang="en-BE" dirty="0"/>
              <a:t>non-profit founded to </a:t>
            </a:r>
            <a:r>
              <a:rPr lang="en-US" altLang="en-BE" b="1" dirty="0"/>
              <a:t>make the science behind food and health more accessible and easier to understand.</a:t>
            </a:r>
            <a:endParaRPr lang="en-GB" altLang="en-BE" dirty="0"/>
          </a:p>
        </p:txBody>
      </p:sp>
      <p:pic>
        <p:nvPicPr>
          <p:cNvPr id="4" name="Image 3">
            <a:extLst>
              <a:ext uri="{FF2B5EF4-FFF2-40B4-BE49-F238E27FC236}">
                <a16:creationId xmlns:a16="http://schemas.microsoft.com/office/drawing/2014/main" id="{8288568F-3460-30B1-E236-EF0D955A175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297718" y="463550"/>
            <a:ext cx="5842230" cy="58422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E20B9-EFF3-A4CF-1BBE-D3ED702AD5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B0B81-21AA-7C63-B24B-987AF61B9516}"/>
              </a:ext>
            </a:extLst>
          </p:cNvPr>
          <p:cNvSpPr>
            <a:spLocks noGrp="1"/>
          </p:cNvSpPr>
          <p:nvPr>
            <p:ph type="title"/>
          </p:nvPr>
        </p:nvSpPr>
        <p:spPr/>
        <p:txBody>
          <a:bodyPr>
            <a:normAutofit fontScale="90000"/>
          </a:bodyPr>
          <a:lstStyle/>
          <a:p>
            <a:pPr marL="457200" indent="-228600">
              <a:lnSpc>
                <a:spcPct val="107000"/>
              </a:lnSpc>
              <a:spcAft>
                <a:spcPts val="800"/>
              </a:spcAft>
            </a:pPr>
            <a:r>
              <a:rPr lang="en-BE" sz="4000" b="1" dirty="0">
                <a:effectLst/>
                <a:latin typeface="Calibri" panose="020F0502020204030204" pitchFamily="34" charset="0"/>
                <a:ea typeface="Calibri" panose="020F0502020204030204" pitchFamily="34" charset="0"/>
                <a:cs typeface="Times New Roman" panose="02020603050405020304" pitchFamily="18" charset="0"/>
              </a:rPr>
              <a:t>Examples of </a:t>
            </a:r>
            <a:r>
              <a:rPr lang="en-US" sz="4000" b="1" dirty="0">
                <a:effectLst/>
                <a:latin typeface="Calibri" panose="020F0502020204030204" pitchFamily="34" charset="0"/>
                <a:ea typeface="Calibri" panose="020F0502020204030204" pitchFamily="34" charset="0"/>
                <a:cs typeface="Times New Roman" panose="02020603050405020304" pitchFamily="18" charset="0"/>
              </a:rPr>
              <a:t>activities : </a:t>
            </a:r>
            <a:br>
              <a:rPr lang="en-US" sz="4000" b="1"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effectLst/>
                <a:latin typeface="Calibri" panose="020F0502020204030204" pitchFamily="34" charset="0"/>
                <a:ea typeface="Calibri" panose="020F0502020204030204" pitchFamily="34" charset="0"/>
                <a:cs typeface="Times New Roman" panose="02020603050405020304" pitchFamily="18" charset="0"/>
              </a:rPr>
              <a:t>3) Consumer survey on </a:t>
            </a:r>
            <a:r>
              <a:rPr lang="en-US" sz="4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short food supply chains</a:t>
            </a:r>
            <a:endParaRPr lang="en-AU" sz="4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B1CE77E-E886-6678-8D7F-04888D79A22E}"/>
              </a:ext>
            </a:extLst>
          </p:cNvPr>
          <p:cNvSpPr>
            <a:spLocks noGrp="1"/>
          </p:cNvSpPr>
          <p:nvPr>
            <p:ph idx="1"/>
          </p:nvPr>
        </p:nvSpPr>
        <p:spPr>
          <a:xfrm>
            <a:off x="463825" y="1577430"/>
            <a:ext cx="6420301" cy="4351338"/>
          </a:xfrm>
        </p:spPr>
        <p:txBody>
          <a:bodyPr>
            <a:noAutofit/>
          </a:bodyPr>
          <a:lstStyle/>
          <a:p>
            <a:pPr marL="0" indent="0">
              <a:buNone/>
            </a:pPr>
            <a:r>
              <a:rPr lang="en-AU" sz="2000" b="1" dirty="0">
                <a:effectLst/>
                <a:ea typeface="Calibri" panose="020F0502020204030204" pitchFamily="34" charset="0"/>
              </a:rPr>
              <a:t>Quantitative research </a:t>
            </a:r>
            <a:r>
              <a:rPr lang="en-AU" sz="2000" dirty="0">
                <a:effectLst/>
                <a:ea typeface="Calibri" panose="020F0502020204030204" pitchFamily="34" charset="0"/>
              </a:rPr>
              <a:t>to </a:t>
            </a:r>
            <a:r>
              <a:rPr lang="en-AU" sz="2000" b="1" dirty="0">
                <a:effectLst/>
                <a:ea typeface="Calibri" panose="020F0502020204030204" pitchFamily="34" charset="0"/>
              </a:rPr>
              <a:t>validate and quantify consumer expectations, attitudes and preferences </a:t>
            </a:r>
            <a:r>
              <a:rPr lang="en-AU" sz="2000" dirty="0">
                <a:effectLst/>
                <a:ea typeface="Calibri" panose="020F0502020204030204" pitchFamily="34" charset="0"/>
              </a:rPr>
              <a:t>towards food provided by short food supply chains, </a:t>
            </a:r>
            <a:r>
              <a:rPr lang="en-AU" sz="2000" b="1" dirty="0">
                <a:effectLst/>
                <a:ea typeface="Calibri" panose="020F0502020204030204" pitchFamily="34" charset="0"/>
              </a:rPr>
              <a:t>their value perceptions </a:t>
            </a:r>
            <a:r>
              <a:rPr lang="en-AU" sz="2000" dirty="0">
                <a:effectLst/>
                <a:ea typeface="Calibri" panose="020F0502020204030204" pitchFamily="34" charset="0"/>
              </a:rPr>
              <a:t>as well as </a:t>
            </a:r>
            <a:r>
              <a:rPr lang="en-AU" sz="2000" b="1" dirty="0">
                <a:effectLst/>
                <a:ea typeface="Calibri" panose="020F0502020204030204" pitchFamily="34" charset="0"/>
              </a:rPr>
              <a:t>adoption motivators and barriers</a:t>
            </a:r>
            <a:r>
              <a:rPr lang="en-BE" sz="2000" dirty="0">
                <a:effectLst/>
                <a:ea typeface="Calibri" panose="020F0502020204030204" pitchFamily="34" charset="0"/>
              </a:rPr>
              <a:t>.</a:t>
            </a:r>
            <a:r>
              <a:rPr lang="en-AU" sz="2000" dirty="0">
                <a:effectLst/>
                <a:ea typeface="Calibri" panose="020F0502020204030204" pitchFamily="34" charset="0"/>
              </a:rPr>
              <a:t> </a:t>
            </a:r>
          </a:p>
          <a:p>
            <a:pPr marL="0" indent="0">
              <a:buNone/>
            </a:pPr>
            <a:r>
              <a:rPr lang="en-AU" sz="2000" dirty="0">
                <a:effectLst/>
                <a:ea typeface="Calibri" panose="020F0502020204030204" pitchFamily="34" charset="0"/>
              </a:rPr>
              <a:t>Data collected through an </a:t>
            </a:r>
            <a:r>
              <a:rPr lang="en-AU" sz="2000" b="1" dirty="0">
                <a:effectLst/>
                <a:ea typeface="Calibri" panose="020F0502020204030204" pitchFamily="34" charset="0"/>
              </a:rPr>
              <a:t>online survey</a:t>
            </a:r>
            <a:r>
              <a:rPr lang="en-AU" sz="2000" dirty="0">
                <a:effectLst/>
                <a:ea typeface="Calibri" panose="020F0502020204030204" pitchFamily="34" charset="0"/>
              </a:rPr>
              <a:t> in 4 countries (Germany, Spain, Greece and Hungary) with a target sample size of </a:t>
            </a:r>
            <a:r>
              <a:rPr lang="en-AU" sz="2000" b="1" dirty="0">
                <a:effectLst/>
                <a:ea typeface="Calibri" panose="020F0502020204030204" pitchFamily="34" charset="0"/>
              </a:rPr>
              <a:t>500 consumers in each country. </a:t>
            </a:r>
          </a:p>
          <a:p>
            <a:pPr marL="0" indent="0">
              <a:buNone/>
            </a:pPr>
            <a:r>
              <a:rPr lang="en-AU" sz="2000" dirty="0">
                <a:effectLst/>
                <a:ea typeface="Calibri" panose="020F0502020204030204" pitchFamily="34" charset="0"/>
              </a:rPr>
              <a:t>Descriptive and explanatory analyses performed on : </a:t>
            </a:r>
          </a:p>
          <a:p>
            <a:pPr>
              <a:buFontTx/>
              <a:buChar char="-"/>
            </a:pPr>
            <a:r>
              <a:rPr lang="en-AU" sz="2000" b="1" dirty="0">
                <a:effectLst/>
                <a:ea typeface="Calibri" panose="020F0502020204030204" pitchFamily="34" charset="0"/>
              </a:rPr>
              <a:t>consumer socio-demographics </a:t>
            </a:r>
            <a:r>
              <a:rPr lang="en-AU" sz="2000" dirty="0">
                <a:effectLst/>
                <a:ea typeface="Calibri" panose="020F0502020204030204" pitchFamily="34" charset="0"/>
              </a:rPr>
              <a:t>characteristics (e.g., age, marital status, household size, education, income, employment, etc.), in combination with</a:t>
            </a:r>
          </a:p>
          <a:p>
            <a:pPr>
              <a:buFontTx/>
              <a:buChar char="-"/>
            </a:pPr>
            <a:r>
              <a:rPr lang="en-AU" sz="2000" dirty="0">
                <a:effectLst/>
                <a:ea typeface="Calibri" panose="020F0502020204030204" pitchFamily="34" charset="0"/>
              </a:rPr>
              <a:t>attitudes and preferences, </a:t>
            </a:r>
          </a:p>
          <a:p>
            <a:pPr>
              <a:buFontTx/>
              <a:buChar char="-"/>
            </a:pPr>
            <a:r>
              <a:rPr lang="en-AU" sz="2000" dirty="0">
                <a:effectLst/>
                <a:ea typeface="Calibri" panose="020F0502020204030204" pitchFamily="34" charset="0"/>
              </a:rPr>
              <a:t>values, </a:t>
            </a:r>
          </a:p>
          <a:p>
            <a:pPr>
              <a:buFontTx/>
              <a:buChar char="-"/>
            </a:pPr>
            <a:r>
              <a:rPr lang="en-AU" sz="2000" dirty="0">
                <a:effectLst/>
                <a:ea typeface="Calibri" panose="020F0502020204030204" pitchFamily="34" charset="0"/>
              </a:rPr>
              <a:t>intent to purchase/willingness-to-pay</a:t>
            </a:r>
            <a:r>
              <a:rPr lang="en-AU" sz="2000" dirty="0">
                <a:ea typeface="Calibri" panose="020F0502020204030204" pitchFamily="34" charset="0"/>
              </a:rPr>
              <a:t>, etc. </a:t>
            </a:r>
            <a:endParaRPr lang="en-AU" sz="2000" dirty="0">
              <a:effectLst/>
              <a:ea typeface="Calibri" panose="020F0502020204030204" pitchFamily="34" charset="0"/>
            </a:endParaRPr>
          </a:p>
          <a:p>
            <a:pPr marL="342900" lvl="0" indent="-342900">
              <a:lnSpc>
                <a:spcPct val="105000"/>
              </a:lnSpc>
              <a:buFont typeface="Symbol" panose="05050102010706020507" pitchFamily="18" charset="2"/>
              <a:buChar char=""/>
            </a:pPr>
            <a:endParaRPr lang="en-AU" sz="2800" dirty="0">
              <a:effectLst/>
              <a:latin typeface="Calibri" panose="020F0502020204030204" pitchFamily="34" charset="0"/>
              <a:ea typeface="Calibri" panose="020F0502020204030204" pitchFamily="34" charset="0"/>
            </a:endParaRPr>
          </a:p>
        </p:txBody>
      </p:sp>
      <p:pic>
        <p:nvPicPr>
          <p:cNvPr id="5122" name="Picture 2" descr="Unlocking market insights: the power of consumer surveys">
            <a:extLst>
              <a:ext uri="{FF2B5EF4-FFF2-40B4-BE49-F238E27FC236}">
                <a16:creationId xmlns:a16="http://schemas.microsoft.com/office/drawing/2014/main" id="{D8375884-94BA-C660-2C75-9A80B256374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06193" y="1853338"/>
            <a:ext cx="4735597" cy="315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353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CD7B12-8CCB-173A-FEAD-8A1910A6EA73}"/>
              </a:ext>
            </a:extLst>
          </p:cNvPr>
          <p:cNvSpPr>
            <a:spLocks noGrp="1"/>
          </p:cNvSpPr>
          <p:nvPr>
            <p:ph type="ctrTitle"/>
          </p:nvPr>
        </p:nvSpPr>
        <p:spPr>
          <a:xfrm>
            <a:off x="463825" y="2509514"/>
            <a:ext cx="6879368" cy="589058"/>
          </a:xfrm>
        </p:spPr>
        <p:txBody>
          <a:bodyPr>
            <a:noAutofit/>
          </a:bodyPr>
          <a:lstStyle/>
          <a:p>
            <a:r>
              <a:rPr lang="en-BE" sz="4800" b="1" dirty="0">
                <a:solidFill>
                  <a:schemeClr val="tx2"/>
                </a:solidFill>
                <a:effectLst/>
                <a:latin typeface="+mn-lt"/>
                <a:ea typeface="Calibri" panose="020F0502020204030204" pitchFamily="34" charset="0"/>
              </a:rPr>
              <a:t>What do consumers </a:t>
            </a:r>
            <a:br>
              <a:rPr lang="fr-BE" sz="4800" b="1" dirty="0">
                <a:solidFill>
                  <a:schemeClr val="tx2"/>
                </a:solidFill>
                <a:effectLst/>
                <a:latin typeface="+mn-lt"/>
                <a:ea typeface="Calibri" panose="020F0502020204030204" pitchFamily="34" charset="0"/>
              </a:rPr>
            </a:br>
            <a:r>
              <a:rPr lang="en-BE" sz="4800" b="1" dirty="0">
                <a:solidFill>
                  <a:schemeClr val="tx2"/>
                </a:solidFill>
                <a:effectLst/>
                <a:latin typeface="+mn-lt"/>
                <a:ea typeface="Calibri" panose="020F0502020204030204" pitchFamily="34" charset="0"/>
              </a:rPr>
              <a:t>know about food? </a:t>
            </a:r>
            <a:endParaRPr lang="en-GB" sz="4800" dirty="0">
              <a:solidFill>
                <a:schemeClr val="tx2"/>
              </a:solidFill>
              <a:latin typeface="+mn-lt"/>
            </a:endParaRPr>
          </a:p>
        </p:txBody>
      </p:sp>
      <p:sp>
        <p:nvSpPr>
          <p:cNvPr id="5" name="Subtitle 4">
            <a:extLst>
              <a:ext uri="{FF2B5EF4-FFF2-40B4-BE49-F238E27FC236}">
                <a16:creationId xmlns:a16="http://schemas.microsoft.com/office/drawing/2014/main" id="{E2984695-1C9D-EA6D-D906-5B275D1773D3}"/>
              </a:ext>
            </a:extLst>
          </p:cNvPr>
          <p:cNvSpPr>
            <a:spLocks noGrp="1"/>
          </p:cNvSpPr>
          <p:nvPr>
            <p:ph type="subTitle" idx="1"/>
          </p:nvPr>
        </p:nvSpPr>
        <p:spPr>
          <a:xfrm>
            <a:off x="463824" y="3614057"/>
            <a:ext cx="6879368" cy="923783"/>
          </a:xfrm>
        </p:spPr>
        <p:txBody>
          <a:bodyPr>
            <a:normAutofit lnSpcReduction="10000"/>
          </a:bodyPr>
          <a:lstStyle/>
          <a:p>
            <a:r>
              <a:rPr lang="en-US" sz="3200" dirty="0">
                <a:solidFill>
                  <a:schemeClr val="tx2"/>
                </a:solidFill>
                <a:effectLst/>
                <a:latin typeface="Calibri" panose="020F0502020204030204" pitchFamily="34" charset="0"/>
                <a:ea typeface="Times New Roman" panose="02020603050405020304" pitchFamily="18" charset="0"/>
              </a:rPr>
              <a:t>Extracts</a:t>
            </a:r>
            <a:r>
              <a:rPr lang="tr-TR" sz="3200" dirty="0">
                <a:solidFill>
                  <a:schemeClr val="tx2"/>
                </a:solidFill>
                <a:effectLst/>
                <a:latin typeface="Calibri" panose="020F0502020204030204" pitchFamily="34" charset="0"/>
                <a:ea typeface="Times New Roman" panose="02020603050405020304" pitchFamily="18" charset="0"/>
              </a:rPr>
              <a:t> of a European consumer survey on food and health literacy</a:t>
            </a:r>
            <a:endParaRPr lang="en-GB" dirty="0">
              <a:solidFill>
                <a:schemeClr val="tx2"/>
              </a:solidFill>
            </a:endParaRPr>
          </a:p>
        </p:txBody>
      </p:sp>
      <p:sp>
        <p:nvSpPr>
          <p:cNvPr id="6" name="Text Placeholder 5">
            <a:extLst>
              <a:ext uri="{FF2B5EF4-FFF2-40B4-BE49-F238E27FC236}">
                <a16:creationId xmlns:a16="http://schemas.microsoft.com/office/drawing/2014/main" id="{B6A7AF7E-090A-49EF-D497-2EB104121408}"/>
              </a:ext>
            </a:extLst>
          </p:cNvPr>
          <p:cNvSpPr>
            <a:spLocks noGrp="1"/>
          </p:cNvSpPr>
          <p:nvPr>
            <p:ph type="body" sz="half" idx="2"/>
          </p:nvPr>
        </p:nvSpPr>
        <p:spPr>
          <a:xfrm>
            <a:off x="463825" y="5227497"/>
            <a:ext cx="5778355" cy="803190"/>
          </a:xfrm>
        </p:spPr>
        <p:txBody>
          <a:bodyPr>
            <a:normAutofit/>
          </a:bodyPr>
          <a:lstStyle/>
          <a:p>
            <a:r>
              <a:rPr lang="en-BE" dirty="0">
                <a:solidFill>
                  <a:schemeClr val="tx2"/>
                </a:solidFill>
              </a:rPr>
              <a:t>European Food Information Council (EUFIC)</a:t>
            </a:r>
          </a:p>
          <a:p>
            <a:r>
              <a:rPr lang="en-US" dirty="0">
                <a:solidFill>
                  <a:schemeClr val="tx2"/>
                </a:solidFill>
              </a:rPr>
              <a:t>J</a:t>
            </a:r>
            <a:r>
              <a:rPr lang="en-BE" dirty="0" err="1">
                <a:solidFill>
                  <a:schemeClr val="tx2"/>
                </a:solidFill>
              </a:rPr>
              <a:t>une</a:t>
            </a:r>
            <a:r>
              <a:rPr lang="en-BE" dirty="0">
                <a:solidFill>
                  <a:schemeClr val="tx2"/>
                </a:solidFill>
              </a:rPr>
              <a:t> 25, 2024</a:t>
            </a:r>
            <a:endParaRPr lang="en-GB" dirty="0">
              <a:solidFill>
                <a:schemeClr val="tx2"/>
              </a:solidFill>
            </a:endParaRPr>
          </a:p>
          <a:p>
            <a:endParaRPr lang="en-GB" dirty="0">
              <a:solidFill>
                <a:schemeClr val="tx2"/>
              </a:solidFill>
            </a:endParaRPr>
          </a:p>
        </p:txBody>
      </p:sp>
      <p:sp>
        <p:nvSpPr>
          <p:cNvPr id="8" name="TextBox 5">
            <a:extLst>
              <a:ext uri="{FF2B5EF4-FFF2-40B4-BE49-F238E27FC236}">
                <a16:creationId xmlns:a16="http://schemas.microsoft.com/office/drawing/2014/main" id="{7ED3D14A-E73F-7D47-4775-10E287C18E47}"/>
              </a:ext>
            </a:extLst>
          </p:cNvPr>
          <p:cNvSpPr txBox="1"/>
          <p:nvPr/>
        </p:nvSpPr>
        <p:spPr>
          <a:xfrm>
            <a:off x="463824" y="6375896"/>
            <a:ext cx="2290449"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i="0" u="none" strike="noStrike" dirty="0">
                <a:solidFill>
                  <a:srgbClr val="3F488D"/>
                </a:solidFill>
                <a:effectLst/>
                <a:latin typeface="+mj-lt"/>
              </a:rPr>
              <a:t>Grant agreement n° 101124527</a:t>
            </a:r>
            <a:endParaRPr lang="en-US" sz="1200" dirty="0">
              <a:solidFill>
                <a:srgbClr val="3F488D"/>
              </a:solidFill>
              <a:latin typeface="+mj-lt"/>
              <a:cs typeface="Arial" panose="020B0604020202020204" pitchFamily="34" charset="0"/>
            </a:endParaRPr>
          </a:p>
        </p:txBody>
      </p:sp>
    </p:spTree>
    <p:extLst>
      <p:ext uri="{BB962C8B-B14F-4D97-AF65-F5344CB8AC3E}">
        <p14:creationId xmlns:p14="http://schemas.microsoft.com/office/powerpoint/2010/main" val="3298695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8377DE6-E854-1767-C9A3-C49DE4C696AA}"/>
              </a:ext>
            </a:extLst>
          </p:cNvPr>
          <p:cNvPicPr>
            <a:picLocks noChangeAspect="1"/>
          </p:cNvPicPr>
          <p:nvPr/>
        </p:nvPicPr>
        <p:blipFill>
          <a:blip r:embed="rId3"/>
          <a:stretch>
            <a:fillRect/>
          </a:stretch>
        </p:blipFill>
        <p:spPr>
          <a:xfrm>
            <a:off x="731903" y="1803471"/>
            <a:ext cx="4157597" cy="4070240"/>
          </a:xfrm>
          <a:prstGeom prst="rect">
            <a:avLst/>
          </a:prstGeom>
          <a:ln w="38100">
            <a:solidFill>
              <a:schemeClr val="accent1"/>
            </a:solidFill>
          </a:ln>
        </p:spPr>
      </p:pic>
      <p:sp>
        <p:nvSpPr>
          <p:cNvPr id="2" name="Title 1">
            <a:extLst>
              <a:ext uri="{FF2B5EF4-FFF2-40B4-BE49-F238E27FC236}">
                <a16:creationId xmlns:a16="http://schemas.microsoft.com/office/drawing/2014/main" id="{102C6567-5E87-295C-4A1B-CB13463E021E}"/>
              </a:ext>
            </a:extLst>
          </p:cNvPr>
          <p:cNvSpPr>
            <a:spLocks noGrp="1"/>
          </p:cNvSpPr>
          <p:nvPr>
            <p:ph type="title"/>
          </p:nvPr>
        </p:nvSpPr>
        <p:spPr/>
        <p:txBody>
          <a:bodyPr/>
          <a:lstStyle/>
          <a:p>
            <a:r>
              <a:rPr lang="en-BE" dirty="0"/>
              <a:t>Confusion about carbs</a:t>
            </a:r>
            <a:endParaRPr lang="en-AU" dirty="0"/>
          </a:p>
        </p:txBody>
      </p:sp>
      <p:sp>
        <p:nvSpPr>
          <p:cNvPr id="3" name="Content Placeholder 2">
            <a:extLst>
              <a:ext uri="{FF2B5EF4-FFF2-40B4-BE49-F238E27FC236}">
                <a16:creationId xmlns:a16="http://schemas.microsoft.com/office/drawing/2014/main" id="{91D5AFF3-ABC1-4F22-7EAF-A5DEE6A8D0B5}"/>
              </a:ext>
            </a:extLst>
          </p:cNvPr>
          <p:cNvSpPr>
            <a:spLocks noGrp="1"/>
          </p:cNvSpPr>
          <p:nvPr>
            <p:ph idx="1"/>
          </p:nvPr>
        </p:nvSpPr>
        <p:spPr>
          <a:xfrm>
            <a:off x="463824" y="1137434"/>
            <a:ext cx="5866085" cy="507264"/>
          </a:xfrm>
        </p:spPr>
        <p:txBody>
          <a:bodyPr>
            <a:normAutofit lnSpcReduction="10000"/>
          </a:bodyPr>
          <a:lstStyle/>
          <a:p>
            <a:pPr marL="0" indent="0">
              <a:buNone/>
            </a:pPr>
            <a:r>
              <a:rPr lang="en-BE" sz="3200" b="1" kern="0" dirty="0">
                <a:solidFill>
                  <a:schemeClr val="accent1"/>
                </a:solidFill>
                <a:effectLst/>
              </a:rPr>
              <a:t> </a:t>
            </a:r>
            <a:r>
              <a:rPr lang="en-BE" sz="2400" b="1" kern="0" dirty="0">
                <a:solidFill>
                  <a:schemeClr val="accent1"/>
                </a:solidFill>
                <a:effectLst/>
              </a:rPr>
              <a:t>“</a:t>
            </a:r>
            <a:r>
              <a:rPr lang="en-AU" sz="2400" b="1" kern="0" dirty="0">
                <a:solidFill>
                  <a:schemeClr val="accent1"/>
                </a:solidFill>
                <a:effectLst/>
              </a:rPr>
              <a:t>Carbohydrates </a:t>
            </a:r>
            <a:r>
              <a:rPr lang="en-AU" sz="2400" kern="0" dirty="0">
                <a:solidFill>
                  <a:schemeClr val="accent1"/>
                </a:solidFill>
                <a:effectLst/>
              </a:rPr>
              <a:t>cause weight gain.</a:t>
            </a:r>
            <a:r>
              <a:rPr lang="en-BE" sz="2400" kern="0" dirty="0">
                <a:solidFill>
                  <a:schemeClr val="accent1"/>
                </a:solidFill>
                <a:effectLst/>
              </a:rPr>
              <a:t>”</a:t>
            </a:r>
            <a:r>
              <a:rPr lang="en-AU" sz="2400" kern="0" dirty="0">
                <a:solidFill>
                  <a:schemeClr val="accent1"/>
                </a:solidFill>
                <a:effectLst/>
              </a:rPr>
              <a:t> </a:t>
            </a:r>
            <a:r>
              <a:rPr lang="en-BE" sz="2400" b="0" kern="0" dirty="0">
                <a:solidFill>
                  <a:schemeClr val="accent1"/>
                </a:solidFill>
                <a:effectLst/>
              </a:rPr>
              <a:t>(False)</a:t>
            </a:r>
            <a:endParaRPr lang="en-AU" sz="2400" dirty="0">
              <a:solidFill>
                <a:schemeClr val="accent1"/>
              </a:solidFill>
            </a:endParaRPr>
          </a:p>
        </p:txBody>
      </p:sp>
      <p:sp>
        <p:nvSpPr>
          <p:cNvPr id="6" name="Content Placeholder 5">
            <a:extLst>
              <a:ext uri="{FF2B5EF4-FFF2-40B4-BE49-F238E27FC236}">
                <a16:creationId xmlns:a16="http://schemas.microsoft.com/office/drawing/2014/main" id="{F5EDB4BD-1CFC-8D90-9240-E415F89F7BBB}"/>
              </a:ext>
            </a:extLst>
          </p:cNvPr>
          <p:cNvSpPr>
            <a:spLocks noGrp="1"/>
          </p:cNvSpPr>
          <p:nvPr>
            <p:ph idx="12"/>
          </p:nvPr>
        </p:nvSpPr>
        <p:spPr>
          <a:xfrm>
            <a:off x="731903" y="6165644"/>
            <a:ext cx="7715412" cy="555831"/>
          </a:xfrm>
        </p:spPr>
        <p:txBody>
          <a:bodyPr>
            <a:noAutofit/>
          </a:bodyPr>
          <a:lstStyle/>
          <a:p>
            <a:pPr marL="171450" indent="-171450">
              <a:lnSpc>
                <a:spcPct val="100000"/>
              </a:lnSpc>
              <a:spcBef>
                <a:spcPts val="0"/>
              </a:spcBef>
              <a:buFont typeface="Arial" panose="020B0604020202020204" pitchFamily="34" charset="0"/>
              <a:buChar char="•"/>
            </a:pPr>
            <a:r>
              <a:rPr lang="en-BE" sz="800" dirty="0">
                <a:solidFill>
                  <a:schemeClr val="accent3">
                    <a:lumMod val="60000"/>
                    <a:lumOff val="40000"/>
                  </a:schemeClr>
                </a:solidFill>
              </a:rPr>
              <a:t>Image source: </a:t>
            </a:r>
            <a:r>
              <a:rPr lang="en-AU" sz="800" dirty="0">
                <a:solidFill>
                  <a:schemeClr val="accent3">
                    <a:lumMod val="60000"/>
                    <a:lumOff val="40000"/>
                  </a:schemeClr>
                </a:solidFill>
              </a:rPr>
              <a:t>https://elitelv.com/what-is-keto/?__cf_chl_tk=W9HPpxyZqXAnwhVsOpde4OMSOQZaT1V.sLW9QVeyc68-1718614171-0.0.1.1-5951</a:t>
            </a:r>
            <a:endParaRPr lang="en-BE" sz="800" dirty="0">
              <a:solidFill>
                <a:schemeClr val="accent3">
                  <a:lumMod val="60000"/>
                  <a:lumOff val="40000"/>
                </a:schemeClr>
              </a:solidFill>
            </a:endParaRPr>
          </a:p>
          <a:p>
            <a:pPr marL="171450" indent="-171450">
              <a:lnSpc>
                <a:spcPct val="100000"/>
              </a:lnSpc>
              <a:spcBef>
                <a:spcPts val="0"/>
              </a:spcBef>
              <a:buFont typeface="Arial" panose="020B0604020202020204" pitchFamily="34" charset="0"/>
              <a:buChar char="•"/>
            </a:pPr>
            <a:r>
              <a:rPr lang="en-AU" sz="800" dirty="0">
                <a:solidFill>
                  <a:schemeClr val="accent3">
                    <a:lumMod val="60000"/>
                    <a:lumOff val="40000"/>
                  </a:schemeClr>
                </a:solidFill>
              </a:rPr>
              <a:t>Naude, Celeste E., et al. "Low‐carbohydrate versus balanced‐carbohydrate diets for reducing weight and cardiovascular risk." Cochrane Database of Systematic Reviews 1 (2022).</a:t>
            </a:r>
            <a:endParaRPr lang="en-BE" sz="800" dirty="0">
              <a:solidFill>
                <a:schemeClr val="accent3">
                  <a:lumMod val="60000"/>
                  <a:lumOff val="40000"/>
                </a:schemeClr>
              </a:solidFill>
            </a:endParaRPr>
          </a:p>
          <a:p>
            <a:pPr marL="171450" indent="-171450">
              <a:lnSpc>
                <a:spcPct val="100000"/>
              </a:lnSpc>
              <a:spcBef>
                <a:spcPts val="0"/>
              </a:spcBef>
              <a:buFont typeface="Arial" panose="020B0604020202020204" pitchFamily="34" charset="0"/>
              <a:buChar char="•"/>
            </a:pPr>
            <a:r>
              <a:rPr lang="en-US" sz="800" dirty="0">
                <a:solidFill>
                  <a:schemeClr val="accent3">
                    <a:lumMod val="60000"/>
                    <a:lumOff val="40000"/>
                  </a:schemeClr>
                </a:solidFill>
              </a:rPr>
              <a:t>Yang, Qing, et al. "The effects of low-fat, high-carbohydrate diets vs. low-carbohydrate, high-fat diets on weight, blood pressure, serum liquids and blood glucose: a systematic review and meta-analysis." European journal of clinical nutrition 76.1 (2022): 16-27.</a:t>
            </a:r>
            <a:endParaRPr lang="en-AU" sz="800" dirty="0">
              <a:solidFill>
                <a:schemeClr val="accent3">
                  <a:lumMod val="60000"/>
                  <a:lumOff val="40000"/>
                </a:schemeClr>
              </a:solidFill>
            </a:endParaRPr>
          </a:p>
        </p:txBody>
      </p:sp>
      <p:sp>
        <p:nvSpPr>
          <p:cNvPr id="4" name="TextBox 3">
            <a:extLst>
              <a:ext uri="{FF2B5EF4-FFF2-40B4-BE49-F238E27FC236}">
                <a16:creationId xmlns:a16="http://schemas.microsoft.com/office/drawing/2014/main" id="{593432AC-6C2C-5FBA-9A8B-BD1B9B8EA238}"/>
              </a:ext>
            </a:extLst>
          </p:cNvPr>
          <p:cNvSpPr txBox="1"/>
          <p:nvPr/>
        </p:nvSpPr>
        <p:spPr>
          <a:xfrm>
            <a:off x="5594012" y="5427927"/>
            <a:ext cx="5590233" cy="369332"/>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BE" b="1" dirty="0">
                <a:solidFill>
                  <a:schemeClr val="tx2"/>
                </a:solidFill>
              </a:rPr>
              <a:t>Males</a:t>
            </a:r>
            <a:r>
              <a:rPr lang="en-BE" dirty="0">
                <a:solidFill>
                  <a:schemeClr val="tx2"/>
                </a:solidFill>
              </a:rPr>
              <a:t> are 17% more likely to answer incorrectly</a:t>
            </a:r>
            <a:endParaRPr lang="en-AU" dirty="0">
              <a:solidFill>
                <a:schemeClr val="tx2"/>
              </a:solidFill>
            </a:endParaRPr>
          </a:p>
        </p:txBody>
      </p:sp>
      <p:pic>
        <p:nvPicPr>
          <p:cNvPr id="5" name="Picture 4">
            <a:extLst>
              <a:ext uri="{FF2B5EF4-FFF2-40B4-BE49-F238E27FC236}">
                <a16:creationId xmlns:a16="http://schemas.microsoft.com/office/drawing/2014/main" id="{5FA32F17-E641-BDC3-11C0-B8A92440E29A}"/>
              </a:ext>
            </a:extLst>
          </p:cNvPr>
          <p:cNvPicPr>
            <a:picLocks noChangeAspect="1"/>
          </p:cNvPicPr>
          <p:nvPr/>
        </p:nvPicPr>
        <p:blipFill>
          <a:blip r:embed="rId4"/>
          <a:stretch>
            <a:fillRect/>
          </a:stretch>
        </p:blipFill>
        <p:spPr>
          <a:xfrm>
            <a:off x="5594012" y="1803471"/>
            <a:ext cx="5866085" cy="3497838"/>
          </a:xfrm>
          <a:prstGeom prst="rect">
            <a:avLst/>
          </a:prstGeom>
          <a:ln w="38100">
            <a:solidFill>
              <a:schemeClr val="accent3"/>
            </a:solidFill>
          </a:ln>
        </p:spPr>
      </p:pic>
    </p:spTree>
    <p:extLst>
      <p:ext uri="{BB962C8B-B14F-4D97-AF65-F5344CB8AC3E}">
        <p14:creationId xmlns:p14="http://schemas.microsoft.com/office/powerpoint/2010/main" val="243650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567-5E87-295C-4A1B-CB13463E021E}"/>
              </a:ext>
            </a:extLst>
          </p:cNvPr>
          <p:cNvSpPr>
            <a:spLocks noGrp="1"/>
          </p:cNvSpPr>
          <p:nvPr>
            <p:ph type="title"/>
          </p:nvPr>
        </p:nvSpPr>
        <p:spPr/>
        <p:txBody>
          <a:bodyPr/>
          <a:lstStyle/>
          <a:p>
            <a:r>
              <a:rPr lang="en-BE" dirty="0"/>
              <a:t>Confusion about dairy</a:t>
            </a:r>
            <a:endParaRPr lang="en-AU" dirty="0"/>
          </a:p>
        </p:txBody>
      </p:sp>
      <p:sp>
        <p:nvSpPr>
          <p:cNvPr id="3" name="Content Placeholder 2">
            <a:extLst>
              <a:ext uri="{FF2B5EF4-FFF2-40B4-BE49-F238E27FC236}">
                <a16:creationId xmlns:a16="http://schemas.microsoft.com/office/drawing/2014/main" id="{91D5AFF3-ABC1-4F22-7EAF-A5DEE6A8D0B5}"/>
              </a:ext>
            </a:extLst>
          </p:cNvPr>
          <p:cNvSpPr>
            <a:spLocks noGrp="1"/>
          </p:cNvSpPr>
          <p:nvPr>
            <p:ph idx="1"/>
          </p:nvPr>
        </p:nvSpPr>
        <p:spPr>
          <a:xfrm>
            <a:off x="463824" y="1226110"/>
            <a:ext cx="11264350" cy="479764"/>
          </a:xfrm>
        </p:spPr>
        <p:txBody>
          <a:bodyPr>
            <a:normAutofit/>
          </a:bodyPr>
          <a:lstStyle/>
          <a:p>
            <a:pPr marL="0" indent="0">
              <a:buNone/>
            </a:pPr>
            <a:r>
              <a:rPr lang="en-BE" sz="2400" kern="0" dirty="0">
                <a:solidFill>
                  <a:schemeClr val="accent1"/>
                </a:solidFill>
                <a:effectLst/>
              </a:rPr>
              <a:t>“</a:t>
            </a:r>
            <a:r>
              <a:rPr lang="en-US" sz="2400" kern="0" dirty="0">
                <a:solidFill>
                  <a:schemeClr val="accent1"/>
                </a:solidFill>
                <a:effectLst/>
              </a:rPr>
              <a:t>It's recommended to eat </a:t>
            </a:r>
            <a:r>
              <a:rPr lang="en-US" sz="2400" b="1" kern="0" dirty="0">
                <a:solidFill>
                  <a:schemeClr val="accent1"/>
                </a:solidFill>
                <a:effectLst/>
              </a:rPr>
              <a:t>2-3 portions of dairy</a:t>
            </a:r>
            <a:r>
              <a:rPr lang="en-US" sz="2400" kern="0" dirty="0">
                <a:solidFill>
                  <a:schemeClr val="accent1"/>
                </a:solidFill>
                <a:effectLst/>
              </a:rPr>
              <a:t> per day.</a:t>
            </a:r>
            <a:r>
              <a:rPr lang="en-BE" sz="2400" kern="0" dirty="0">
                <a:solidFill>
                  <a:schemeClr val="accent1"/>
                </a:solidFill>
                <a:effectLst/>
              </a:rPr>
              <a:t>”</a:t>
            </a:r>
            <a:r>
              <a:rPr lang="en-US" sz="2400" kern="0" dirty="0">
                <a:solidFill>
                  <a:schemeClr val="accent1"/>
                </a:solidFill>
                <a:effectLst/>
              </a:rPr>
              <a:t> </a:t>
            </a:r>
            <a:r>
              <a:rPr lang="en-BE" sz="2400" b="0" kern="0" dirty="0">
                <a:solidFill>
                  <a:schemeClr val="accent1"/>
                </a:solidFill>
                <a:effectLst/>
              </a:rPr>
              <a:t>(True)</a:t>
            </a:r>
            <a:endParaRPr lang="en-AU" sz="2400" dirty="0">
              <a:solidFill>
                <a:schemeClr val="accent1"/>
              </a:solidFill>
            </a:endParaRPr>
          </a:p>
        </p:txBody>
      </p:sp>
      <p:sp>
        <p:nvSpPr>
          <p:cNvPr id="4" name="Content Placeholder 3">
            <a:extLst>
              <a:ext uri="{FF2B5EF4-FFF2-40B4-BE49-F238E27FC236}">
                <a16:creationId xmlns:a16="http://schemas.microsoft.com/office/drawing/2014/main" id="{9D0498A4-48A1-166C-4192-6C602C0D639E}"/>
              </a:ext>
            </a:extLst>
          </p:cNvPr>
          <p:cNvSpPr>
            <a:spLocks noGrp="1"/>
          </p:cNvSpPr>
          <p:nvPr>
            <p:ph idx="12"/>
          </p:nvPr>
        </p:nvSpPr>
        <p:spPr>
          <a:xfrm>
            <a:off x="463824" y="6399156"/>
            <a:ext cx="6851376" cy="365125"/>
          </a:xfrm>
        </p:spPr>
        <p:txBody>
          <a:bodyPr/>
          <a:lstStyle/>
          <a:p>
            <a:r>
              <a:rPr lang="en-BE" sz="1200" dirty="0">
                <a:solidFill>
                  <a:schemeClr val="accent3">
                    <a:lumMod val="60000"/>
                    <a:lumOff val="40000"/>
                  </a:schemeClr>
                </a:solidFill>
              </a:rPr>
              <a:t>Shen et al., (2022)</a:t>
            </a:r>
            <a:endParaRPr lang="en-AU" dirty="0">
              <a:solidFill>
                <a:schemeClr val="accent3">
                  <a:lumMod val="60000"/>
                  <a:lumOff val="40000"/>
                </a:schemeClr>
              </a:solidFill>
            </a:endParaRPr>
          </a:p>
        </p:txBody>
      </p:sp>
      <p:sp>
        <p:nvSpPr>
          <p:cNvPr id="5" name="TextBox 4">
            <a:extLst>
              <a:ext uri="{FF2B5EF4-FFF2-40B4-BE49-F238E27FC236}">
                <a16:creationId xmlns:a16="http://schemas.microsoft.com/office/drawing/2014/main" id="{B238606A-3657-6EE7-BE9C-988B8C4702BC}"/>
              </a:ext>
            </a:extLst>
          </p:cNvPr>
          <p:cNvSpPr txBox="1"/>
          <p:nvPr/>
        </p:nvSpPr>
        <p:spPr>
          <a:xfrm>
            <a:off x="762534" y="5456314"/>
            <a:ext cx="3813095" cy="707886"/>
          </a:xfrm>
          <a:prstGeom prst="rect">
            <a:avLst/>
          </a:prstGeom>
          <a:noFill/>
        </p:spPr>
        <p:txBody>
          <a:bodyPr wrap="square">
            <a:spAutoFit/>
          </a:bodyPr>
          <a:lstStyle/>
          <a:p>
            <a:r>
              <a:rPr lang="en-BE" sz="2000" dirty="0">
                <a:solidFill>
                  <a:schemeClr val="tx2"/>
                </a:solidFill>
              </a:rPr>
              <a:t>All countries had dietary guidelines recommending this.</a:t>
            </a:r>
          </a:p>
        </p:txBody>
      </p:sp>
      <p:sp>
        <p:nvSpPr>
          <p:cNvPr id="6" name="TextBox 5">
            <a:extLst>
              <a:ext uri="{FF2B5EF4-FFF2-40B4-BE49-F238E27FC236}">
                <a16:creationId xmlns:a16="http://schemas.microsoft.com/office/drawing/2014/main" id="{67277CB9-21C4-0482-6859-59530C6469DB}"/>
              </a:ext>
            </a:extLst>
          </p:cNvPr>
          <p:cNvSpPr txBox="1"/>
          <p:nvPr/>
        </p:nvSpPr>
        <p:spPr>
          <a:xfrm>
            <a:off x="6433102" y="1811106"/>
            <a:ext cx="4996364" cy="4062651"/>
          </a:xfrm>
          <a:prstGeom prst="rect">
            <a:avLst/>
          </a:prstGeom>
          <a:noFill/>
        </p:spPr>
        <p:txBody>
          <a:bodyPr wrap="square">
            <a:spAutoFit/>
          </a:bodyPr>
          <a:lstStyle/>
          <a:p>
            <a:pPr marL="285750" indent="-285750">
              <a:spcBef>
                <a:spcPts val="1200"/>
              </a:spcBef>
              <a:buClr>
                <a:schemeClr val="accent1"/>
              </a:buClr>
              <a:buFont typeface="Arial" panose="020B0604020202020204" pitchFamily="34" charset="0"/>
              <a:buChar char="•"/>
            </a:pPr>
            <a:r>
              <a:rPr lang="en-BE" sz="2000" dirty="0">
                <a:solidFill>
                  <a:schemeClr val="tx2"/>
                </a:solidFill>
              </a:rPr>
              <a:t>Those with </a:t>
            </a:r>
            <a:r>
              <a:rPr lang="en-BE" sz="2000" b="1" dirty="0">
                <a:solidFill>
                  <a:schemeClr val="tx2"/>
                </a:solidFill>
              </a:rPr>
              <a:t>less education </a:t>
            </a:r>
            <a:r>
              <a:rPr lang="en-BE" sz="2000" dirty="0">
                <a:solidFill>
                  <a:schemeClr val="tx2"/>
                </a:solidFill>
              </a:rPr>
              <a:t>27% more </a:t>
            </a:r>
            <a:r>
              <a:rPr lang="en-BE" sz="2000" dirty="0" err="1">
                <a:solidFill>
                  <a:schemeClr val="tx2"/>
                </a:solidFill>
              </a:rPr>
              <a:t>lik</a:t>
            </a:r>
            <a:r>
              <a:rPr lang="en-AU" sz="2000" dirty="0" err="1">
                <a:solidFill>
                  <a:schemeClr val="tx2"/>
                </a:solidFill>
              </a:rPr>
              <a:t>el</a:t>
            </a:r>
            <a:r>
              <a:rPr lang="en-BE" sz="2000" dirty="0">
                <a:solidFill>
                  <a:schemeClr val="tx2"/>
                </a:solidFill>
              </a:rPr>
              <a:t>y to answer incorrectly</a:t>
            </a:r>
          </a:p>
          <a:p>
            <a:pPr marL="285750" indent="-285750">
              <a:spcBef>
                <a:spcPts val="1200"/>
              </a:spcBef>
              <a:buClr>
                <a:schemeClr val="accent1"/>
              </a:buClr>
              <a:buFont typeface="Arial" panose="020B0604020202020204" pitchFamily="34" charset="0"/>
              <a:buChar char="•"/>
            </a:pPr>
            <a:r>
              <a:rPr lang="en-BE" sz="2000" dirty="0">
                <a:solidFill>
                  <a:schemeClr val="tx2"/>
                </a:solidFill>
              </a:rPr>
              <a:t>46.3% don’t think that “</a:t>
            </a:r>
            <a:r>
              <a:rPr lang="en-US" sz="2000" b="1" dirty="0">
                <a:solidFill>
                  <a:schemeClr val="tx2"/>
                </a:solidFill>
              </a:rPr>
              <a:t>Dairy </a:t>
            </a:r>
            <a:r>
              <a:rPr lang="en-US" sz="2000" dirty="0">
                <a:solidFill>
                  <a:schemeClr val="tx2"/>
                </a:solidFill>
              </a:rPr>
              <a:t>products</a:t>
            </a:r>
            <a:r>
              <a:rPr lang="en-US" sz="2000" b="1" dirty="0">
                <a:solidFill>
                  <a:schemeClr val="tx2"/>
                </a:solidFill>
              </a:rPr>
              <a:t> </a:t>
            </a:r>
            <a:r>
              <a:rPr lang="en-US" sz="2000" dirty="0">
                <a:solidFill>
                  <a:schemeClr val="tx2"/>
                </a:solidFill>
              </a:rPr>
              <a:t>contain more </a:t>
            </a:r>
            <a:r>
              <a:rPr lang="en-US" sz="2000" b="1" dirty="0">
                <a:solidFill>
                  <a:schemeClr val="tx2"/>
                </a:solidFill>
              </a:rPr>
              <a:t>saturated fats </a:t>
            </a:r>
            <a:r>
              <a:rPr lang="en-US" sz="2000" dirty="0">
                <a:solidFill>
                  <a:schemeClr val="tx2"/>
                </a:solidFill>
              </a:rPr>
              <a:t>(also known as fatty acids) than vegetable oils.</a:t>
            </a:r>
            <a:r>
              <a:rPr lang="en-BE" sz="2000" dirty="0">
                <a:solidFill>
                  <a:schemeClr val="tx2"/>
                </a:solidFill>
              </a:rPr>
              <a:t>” (True)</a:t>
            </a:r>
          </a:p>
          <a:p>
            <a:pPr marL="285750" indent="-285750" algn="just">
              <a:spcBef>
                <a:spcPts val="1200"/>
              </a:spcBef>
              <a:buClr>
                <a:schemeClr val="accent1"/>
              </a:buClr>
              <a:buFont typeface="Arial" panose="020B0604020202020204" pitchFamily="34" charset="0"/>
              <a:buChar char="•"/>
            </a:pPr>
            <a:r>
              <a:rPr lang="en-BE" sz="2000" dirty="0">
                <a:solidFill>
                  <a:schemeClr val="tx2"/>
                </a:solidFill>
              </a:rPr>
              <a:t>45.9% think that “</a:t>
            </a:r>
            <a:r>
              <a:rPr lang="en-BE" sz="2000" b="1" dirty="0">
                <a:solidFill>
                  <a:schemeClr val="tx2"/>
                </a:solidFill>
              </a:rPr>
              <a:t>Skimmed milk contains fewer minerals than full fat milk</a:t>
            </a:r>
            <a:r>
              <a:rPr lang="en-BE" sz="2000" dirty="0">
                <a:solidFill>
                  <a:schemeClr val="tx2"/>
                </a:solidFill>
              </a:rPr>
              <a:t>” (False). More likely to be incorrectly answered by </a:t>
            </a:r>
            <a:r>
              <a:rPr lang="en-BE" sz="2000" b="1" dirty="0">
                <a:solidFill>
                  <a:schemeClr val="tx2"/>
                </a:solidFill>
              </a:rPr>
              <a:t>young</a:t>
            </a:r>
            <a:r>
              <a:rPr lang="en-BE" sz="2000" dirty="0">
                <a:solidFill>
                  <a:schemeClr val="tx2"/>
                </a:solidFill>
              </a:rPr>
              <a:t> adults by 0.5% per year decrease in age, by </a:t>
            </a:r>
            <a:r>
              <a:rPr lang="en-BE" sz="2000" b="1" dirty="0">
                <a:solidFill>
                  <a:schemeClr val="tx2"/>
                </a:solidFill>
              </a:rPr>
              <a:t>males</a:t>
            </a:r>
            <a:r>
              <a:rPr lang="en-BE" sz="2000" dirty="0">
                <a:solidFill>
                  <a:schemeClr val="tx2"/>
                </a:solidFill>
              </a:rPr>
              <a:t> by 22%, and by those with less education by 15%.</a:t>
            </a:r>
          </a:p>
          <a:p>
            <a:pPr marL="285750" indent="-285750">
              <a:buClr>
                <a:schemeClr val="accent1"/>
              </a:buClr>
              <a:buFont typeface="Arial" panose="020B0604020202020204" pitchFamily="34" charset="0"/>
              <a:buChar char="•"/>
            </a:pPr>
            <a:endParaRPr lang="en-BE" dirty="0">
              <a:solidFill>
                <a:schemeClr val="tx2"/>
              </a:solidFill>
            </a:endParaRPr>
          </a:p>
        </p:txBody>
      </p:sp>
      <p:pic>
        <p:nvPicPr>
          <p:cNvPr id="9" name="Picture 8">
            <a:extLst>
              <a:ext uri="{FF2B5EF4-FFF2-40B4-BE49-F238E27FC236}">
                <a16:creationId xmlns:a16="http://schemas.microsoft.com/office/drawing/2014/main" id="{BD65352D-D3D3-AE76-78B1-1262891A4E60}"/>
              </a:ext>
            </a:extLst>
          </p:cNvPr>
          <p:cNvPicPr>
            <a:picLocks noChangeAspect="1"/>
          </p:cNvPicPr>
          <p:nvPr/>
        </p:nvPicPr>
        <p:blipFill>
          <a:blip r:embed="rId3"/>
          <a:stretch>
            <a:fillRect/>
          </a:stretch>
        </p:blipFill>
        <p:spPr>
          <a:xfrm>
            <a:off x="584734" y="1929338"/>
            <a:ext cx="5626392" cy="3381821"/>
          </a:xfrm>
          <a:prstGeom prst="rect">
            <a:avLst/>
          </a:prstGeom>
          <a:ln w="38100">
            <a:solidFill>
              <a:schemeClr val="accent3"/>
            </a:solidFill>
          </a:ln>
        </p:spPr>
      </p:pic>
      <p:sp>
        <p:nvSpPr>
          <p:cNvPr id="7" name="Rectangle 6">
            <a:extLst>
              <a:ext uri="{FF2B5EF4-FFF2-40B4-BE49-F238E27FC236}">
                <a16:creationId xmlns:a16="http://schemas.microsoft.com/office/drawing/2014/main" id="{FF367C0F-D6BC-9BFE-433C-44166B15C318}"/>
              </a:ext>
            </a:extLst>
          </p:cNvPr>
          <p:cNvSpPr/>
          <p:nvPr/>
        </p:nvSpPr>
        <p:spPr>
          <a:xfrm>
            <a:off x="572034" y="5311159"/>
            <a:ext cx="5639092" cy="971493"/>
          </a:xfrm>
          <a:prstGeom prst="rect">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4127223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567-5E87-295C-4A1B-CB13463E021E}"/>
              </a:ext>
            </a:extLst>
          </p:cNvPr>
          <p:cNvSpPr>
            <a:spLocks noGrp="1"/>
          </p:cNvSpPr>
          <p:nvPr>
            <p:ph type="title"/>
          </p:nvPr>
        </p:nvSpPr>
        <p:spPr>
          <a:xfrm>
            <a:off x="463824" y="463824"/>
            <a:ext cx="10486116" cy="647927"/>
          </a:xfrm>
        </p:spPr>
        <p:txBody>
          <a:bodyPr>
            <a:normAutofit fontScale="90000"/>
          </a:bodyPr>
          <a:lstStyle/>
          <a:p>
            <a:r>
              <a:rPr lang="en-BE" dirty="0"/>
              <a:t>Confusion about fresh vs. lightly processed produce</a:t>
            </a:r>
            <a:endParaRPr lang="en-AU" dirty="0"/>
          </a:p>
        </p:txBody>
      </p:sp>
      <p:sp>
        <p:nvSpPr>
          <p:cNvPr id="3" name="Content Placeholder 2">
            <a:extLst>
              <a:ext uri="{FF2B5EF4-FFF2-40B4-BE49-F238E27FC236}">
                <a16:creationId xmlns:a16="http://schemas.microsoft.com/office/drawing/2014/main" id="{91D5AFF3-ABC1-4F22-7EAF-A5DEE6A8D0B5}"/>
              </a:ext>
            </a:extLst>
          </p:cNvPr>
          <p:cNvSpPr>
            <a:spLocks noGrp="1"/>
          </p:cNvSpPr>
          <p:nvPr>
            <p:ph idx="1"/>
          </p:nvPr>
        </p:nvSpPr>
        <p:spPr>
          <a:xfrm>
            <a:off x="463824" y="1231487"/>
            <a:ext cx="11264350" cy="410331"/>
          </a:xfrm>
        </p:spPr>
        <p:txBody>
          <a:bodyPr>
            <a:normAutofit lnSpcReduction="10000"/>
          </a:bodyPr>
          <a:lstStyle/>
          <a:p>
            <a:pPr marL="0" indent="0">
              <a:buNone/>
            </a:pPr>
            <a:r>
              <a:rPr lang="en-BE" sz="2400" b="1" kern="0" dirty="0">
                <a:solidFill>
                  <a:schemeClr val="accent1"/>
                </a:solidFill>
                <a:effectLst/>
              </a:rPr>
              <a:t>“</a:t>
            </a:r>
            <a:r>
              <a:rPr lang="en-US" sz="2400" b="1" kern="0" dirty="0">
                <a:solidFill>
                  <a:schemeClr val="accent1"/>
                </a:solidFill>
                <a:effectLst/>
              </a:rPr>
              <a:t>Fresh </a:t>
            </a:r>
            <a:r>
              <a:rPr lang="en-US" sz="2400" kern="0" dirty="0">
                <a:solidFill>
                  <a:schemeClr val="accent1"/>
                </a:solidFill>
                <a:effectLst/>
              </a:rPr>
              <a:t>produce (e.g. fruit, vegetables, and meat) is healthier than </a:t>
            </a:r>
            <a:r>
              <a:rPr lang="en-US" sz="2400" b="1" kern="0" dirty="0">
                <a:solidFill>
                  <a:schemeClr val="accent1"/>
                </a:solidFill>
                <a:effectLst/>
              </a:rPr>
              <a:t>frozen</a:t>
            </a:r>
            <a:r>
              <a:rPr lang="en-US" sz="2400" kern="0" dirty="0">
                <a:solidFill>
                  <a:schemeClr val="accent1"/>
                </a:solidFill>
                <a:effectLst/>
              </a:rPr>
              <a:t>.</a:t>
            </a:r>
            <a:r>
              <a:rPr lang="en-BE" sz="2400" kern="0" dirty="0">
                <a:solidFill>
                  <a:schemeClr val="accent1"/>
                </a:solidFill>
                <a:effectLst/>
              </a:rPr>
              <a:t>”</a:t>
            </a:r>
            <a:r>
              <a:rPr lang="en-US" sz="2400" kern="0" dirty="0">
                <a:solidFill>
                  <a:schemeClr val="accent1"/>
                </a:solidFill>
                <a:effectLst/>
              </a:rPr>
              <a:t> </a:t>
            </a:r>
            <a:r>
              <a:rPr lang="en-BE" sz="2400" b="0" kern="0" dirty="0">
                <a:solidFill>
                  <a:schemeClr val="accent1"/>
                </a:solidFill>
                <a:effectLst/>
              </a:rPr>
              <a:t>(False)</a:t>
            </a:r>
            <a:endParaRPr lang="en-AU" sz="2400" dirty="0">
              <a:solidFill>
                <a:schemeClr val="accent1"/>
              </a:solidFill>
            </a:endParaRPr>
          </a:p>
        </p:txBody>
      </p:sp>
      <p:sp>
        <p:nvSpPr>
          <p:cNvPr id="11" name="TextBox 10">
            <a:extLst>
              <a:ext uri="{FF2B5EF4-FFF2-40B4-BE49-F238E27FC236}">
                <a16:creationId xmlns:a16="http://schemas.microsoft.com/office/drawing/2014/main" id="{292DE5FB-EF80-430B-819F-F50298B2B61D}"/>
              </a:ext>
            </a:extLst>
          </p:cNvPr>
          <p:cNvSpPr txBox="1"/>
          <p:nvPr/>
        </p:nvSpPr>
        <p:spPr>
          <a:xfrm>
            <a:off x="6376396" y="2050245"/>
            <a:ext cx="5141280" cy="2923877"/>
          </a:xfrm>
          <a:prstGeom prst="rect">
            <a:avLst/>
          </a:prstGeom>
          <a:noFill/>
        </p:spPr>
        <p:txBody>
          <a:bodyPr wrap="square">
            <a:spAutoFit/>
          </a:bodyPr>
          <a:lstStyle/>
          <a:p>
            <a:pPr>
              <a:spcBef>
                <a:spcPts val="1200"/>
              </a:spcBef>
            </a:pPr>
            <a:r>
              <a:rPr lang="en-BE" sz="1600" b="1" dirty="0">
                <a:solidFill>
                  <a:schemeClr val="tx2"/>
                </a:solidFill>
              </a:rPr>
              <a:t>National dietary guidelines: </a:t>
            </a:r>
          </a:p>
          <a:p>
            <a:pPr>
              <a:spcBef>
                <a:spcPts val="1200"/>
              </a:spcBef>
            </a:pPr>
            <a:r>
              <a:rPr lang="en-BE" sz="1600" b="1" dirty="0">
                <a:solidFill>
                  <a:schemeClr val="tx2"/>
                </a:solidFill>
              </a:rPr>
              <a:t>FR</a:t>
            </a:r>
            <a:r>
              <a:rPr lang="en-BE" sz="1600" dirty="0">
                <a:solidFill>
                  <a:schemeClr val="tx2"/>
                </a:solidFill>
              </a:rPr>
              <a:t>:</a:t>
            </a:r>
            <a:r>
              <a:rPr lang="en-US" sz="1600" dirty="0">
                <a:solidFill>
                  <a:schemeClr val="tx2"/>
                </a:solidFill>
              </a:rPr>
              <a:t> It is recommended to increase fruit and vegetables consumption</a:t>
            </a:r>
            <a:r>
              <a:rPr lang="en-BE" sz="1600" dirty="0">
                <a:solidFill>
                  <a:schemeClr val="tx2"/>
                </a:solidFill>
              </a:rPr>
              <a:t>...</a:t>
            </a:r>
            <a:r>
              <a:rPr lang="en-US" sz="1600" dirty="0">
                <a:solidFill>
                  <a:schemeClr val="tx2"/>
                </a:solidFill>
              </a:rPr>
              <a:t>All forms of fruit and vegetables are taken into account: </a:t>
            </a:r>
            <a:r>
              <a:rPr lang="en-US" sz="1600" b="1" dirty="0">
                <a:solidFill>
                  <a:schemeClr val="tx2"/>
                </a:solidFill>
              </a:rPr>
              <a:t>fresh, frozen </a:t>
            </a:r>
            <a:r>
              <a:rPr lang="en-US" sz="1600" dirty="0">
                <a:solidFill>
                  <a:schemeClr val="tx2"/>
                </a:solidFill>
              </a:rPr>
              <a:t>or canned</a:t>
            </a:r>
            <a:r>
              <a:rPr lang="en-BE" sz="1600" dirty="0">
                <a:solidFill>
                  <a:schemeClr val="tx2"/>
                </a:solidFill>
              </a:rPr>
              <a:t> [also fish].</a:t>
            </a:r>
          </a:p>
          <a:p>
            <a:pPr>
              <a:spcBef>
                <a:spcPts val="1200"/>
              </a:spcBef>
            </a:pPr>
            <a:r>
              <a:rPr lang="en-BE" sz="1600" b="1" dirty="0">
                <a:solidFill>
                  <a:schemeClr val="tx2"/>
                </a:solidFill>
              </a:rPr>
              <a:t>IT</a:t>
            </a:r>
            <a:r>
              <a:rPr lang="en-BE" sz="1600" dirty="0">
                <a:solidFill>
                  <a:schemeClr val="tx2"/>
                </a:solidFill>
              </a:rPr>
              <a:t>: </a:t>
            </a:r>
            <a:r>
              <a:rPr lang="en-US" sz="1600" b="0" i="0" dirty="0">
                <a:solidFill>
                  <a:schemeClr val="tx2"/>
                </a:solidFill>
                <a:effectLst/>
                <a:highlight>
                  <a:srgbClr val="FFFFFF"/>
                </a:highlight>
              </a:rPr>
              <a:t>Consume more portions of </a:t>
            </a:r>
            <a:r>
              <a:rPr lang="en-US" sz="1600" b="1" i="0" dirty="0">
                <a:solidFill>
                  <a:schemeClr val="tx2"/>
                </a:solidFill>
                <a:effectLst/>
                <a:highlight>
                  <a:srgbClr val="FFFFFF"/>
                </a:highlight>
              </a:rPr>
              <a:t>fresh</a:t>
            </a:r>
            <a:r>
              <a:rPr lang="en-US" sz="1600" b="0" i="0" dirty="0">
                <a:solidFill>
                  <a:schemeClr val="tx2"/>
                </a:solidFill>
                <a:effectLst/>
                <a:highlight>
                  <a:srgbClr val="FFFFFF"/>
                </a:highlight>
              </a:rPr>
              <a:t> vegetables and fruit daily</a:t>
            </a:r>
            <a:endParaRPr lang="en-BE" sz="1600" b="0" i="0" dirty="0">
              <a:solidFill>
                <a:schemeClr val="tx2"/>
              </a:solidFill>
              <a:effectLst/>
              <a:highlight>
                <a:srgbClr val="FFFFFF"/>
              </a:highlight>
            </a:endParaRPr>
          </a:p>
          <a:p>
            <a:pPr>
              <a:spcBef>
                <a:spcPts val="1200"/>
              </a:spcBef>
            </a:pPr>
            <a:r>
              <a:rPr lang="en-BE" sz="1600" b="1" dirty="0">
                <a:solidFill>
                  <a:schemeClr val="tx2"/>
                </a:solidFill>
                <a:highlight>
                  <a:srgbClr val="FFFFFF"/>
                </a:highlight>
              </a:rPr>
              <a:t>UK</a:t>
            </a:r>
            <a:r>
              <a:rPr lang="en-BE" sz="1600" dirty="0">
                <a:solidFill>
                  <a:schemeClr val="tx2"/>
                </a:solidFill>
                <a:highlight>
                  <a:srgbClr val="FFFFFF"/>
                </a:highlight>
              </a:rPr>
              <a:t>: [Fruits &amp; vegetables]: </a:t>
            </a:r>
            <a:r>
              <a:rPr lang="en-US" sz="1600" dirty="0">
                <a:solidFill>
                  <a:schemeClr val="tx2"/>
                </a:solidFill>
                <a:highlight>
                  <a:srgbClr val="FFFFFF"/>
                </a:highlight>
                <a:latin typeface="+mn-lt"/>
              </a:rPr>
              <a:t>Choose from </a:t>
            </a:r>
            <a:r>
              <a:rPr lang="en-US" sz="1600" b="1" dirty="0">
                <a:solidFill>
                  <a:schemeClr val="tx2"/>
                </a:solidFill>
                <a:highlight>
                  <a:srgbClr val="FFFFFF"/>
                </a:highlight>
                <a:latin typeface="+mn-lt"/>
              </a:rPr>
              <a:t>fresh, frozen</a:t>
            </a:r>
            <a:r>
              <a:rPr lang="en-US" sz="1600" dirty="0">
                <a:solidFill>
                  <a:schemeClr val="tx2"/>
                </a:solidFill>
                <a:highlight>
                  <a:srgbClr val="FFFFFF"/>
                </a:highlight>
                <a:latin typeface="+mn-lt"/>
              </a:rPr>
              <a:t>, tinned, dried or juiced.</a:t>
            </a:r>
            <a:endParaRPr lang="en-BE" sz="1600" dirty="0">
              <a:solidFill>
                <a:schemeClr val="tx2"/>
              </a:solidFill>
              <a:highlight>
                <a:srgbClr val="FFFFFF"/>
              </a:highlight>
            </a:endParaRPr>
          </a:p>
          <a:p>
            <a:pPr>
              <a:spcBef>
                <a:spcPts val="1200"/>
              </a:spcBef>
            </a:pPr>
            <a:r>
              <a:rPr lang="en-BE" sz="1600" b="1" dirty="0">
                <a:solidFill>
                  <a:schemeClr val="tx2"/>
                </a:solidFill>
                <a:highlight>
                  <a:srgbClr val="FFFFFF"/>
                </a:highlight>
              </a:rPr>
              <a:t>SI</a:t>
            </a:r>
            <a:r>
              <a:rPr lang="en-BE" sz="1600" dirty="0">
                <a:solidFill>
                  <a:schemeClr val="tx2"/>
                </a:solidFill>
                <a:highlight>
                  <a:srgbClr val="FFFFFF"/>
                </a:highlight>
              </a:rPr>
              <a:t>:</a:t>
            </a:r>
            <a:r>
              <a:rPr lang="en-US" sz="1600" b="0" i="0" dirty="0">
                <a:solidFill>
                  <a:schemeClr val="tx2"/>
                </a:solidFill>
                <a:effectLst/>
                <a:highlight>
                  <a:srgbClr val="FFFFFF"/>
                </a:highlight>
                <a:latin typeface="+mn-lt"/>
              </a:rPr>
              <a:t> Choose locally grown and </a:t>
            </a:r>
            <a:r>
              <a:rPr lang="en-US" sz="1600" b="1" i="0" dirty="0">
                <a:solidFill>
                  <a:schemeClr val="tx2"/>
                </a:solidFill>
                <a:effectLst/>
                <a:highlight>
                  <a:srgbClr val="FFFFFF"/>
                </a:highlight>
                <a:latin typeface="+mn-lt"/>
              </a:rPr>
              <a:t>fresh </a:t>
            </a:r>
            <a:r>
              <a:rPr lang="en-US" sz="1600" b="0" i="0" dirty="0">
                <a:solidFill>
                  <a:schemeClr val="tx2"/>
                </a:solidFill>
                <a:effectLst/>
                <a:highlight>
                  <a:srgbClr val="FFFFFF"/>
                </a:highlight>
                <a:latin typeface="+mn-lt"/>
              </a:rPr>
              <a:t>vegetables and fruits.</a:t>
            </a:r>
            <a:endParaRPr lang="en-BE" sz="1600" dirty="0">
              <a:solidFill>
                <a:schemeClr val="tx2"/>
              </a:solidFill>
            </a:endParaRPr>
          </a:p>
        </p:txBody>
      </p:sp>
      <p:sp>
        <p:nvSpPr>
          <p:cNvPr id="5" name="Content Placeholder 4">
            <a:extLst>
              <a:ext uri="{FF2B5EF4-FFF2-40B4-BE49-F238E27FC236}">
                <a16:creationId xmlns:a16="http://schemas.microsoft.com/office/drawing/2014/main" id="{322C5B56-9CB9-98E6-1CFC-3A987EC04BAA}"/>
              </a:ext>
            </a:extLst>
          </p:cNvPr>
          <p:cNvSpPr>
            <a:spLocks noGrp="1"/>
          </p:cNvSpPr>
          <p:nvPr>
            <p:ph idx="12"/>
          </p:nvPr>
        </p:nvSpPr>
        <p:spPr>
          <a:xfrm>
            <a:off x="674322" y="6394176"/>
            <a:ext cx="4445611" cy="365125"/>
          </a:xfrm>
        </p:spPr>
        <p:txBody>
          <a:bodyPr>
            <a:normAutofit fontScale="92500" lnSpcReduction="10000"/>
          </a:bodyPr>
          <a:lstStyle/>
          <a:p>
            <a:r>
              <a:rPr lang="en-US" dirty="0">
                <a:solidFill>
                  <a:schemeClr val="accent3">
                    <a:lumMod val="60000"/>
                    <a:lumOff val="40000"/>
                  </a:schemeClr>
                </a:solidFill>
              </a:rPr>
              <a:t>Food-Based Dietary Guidelines recommendations for fruit and vegetables | Knowledge for policy (europa.eu)</a:t>
            </a:r>
            <a:endParaRPr lang="en-AU" dirty="0">
              <a:solidFill>
                <a:schemeClr val="accent3">
                  <a:lumMod val="60000"/>
                  <a:lumOff val="40000"/>
                </a:schemeClr>
              </a:solidFill>
            </a:endParaRPr>
          </a:p>
        </p:txBody>
      </p:sp>
      <p:sp>
        <p:nvSpPr>
          <p:cNvPr id="7" name="TextBox 6">
            <a:extLst>
              <a:ext uri="{FF2B5EF4-FFF2-40B4-BE49-F238E27FC236}">
                <a16:creationId xmlns:a16="http://schemas.microsoft.com/office/drawing/2014/main" id="{A43435E4-9A00-F8F9-84D3-1F537AB83EAD}"/>
              </a:ext>
            </a:extLst>
          </p:cNvPr>
          <p:cNvSpPr txBox="1"/>
          <p:nvPr/>
        </p:nvSpPr>
        <p:spPr>
          <a:xfrm>
            <a:off x="564632" y="5326245"/>
            <a:ext cx="8798824" cy="923330"/>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BE" b="1" dirty="0">
                <a:solidFill>
                  <a:schemeClr val="tx2"/>
                </a:solidFill>
              </a:rPr>
              <a:t>Younger adults </a:t>
            </a:r>
            <a:r>
              <a:rPr lang="en-BE" dirty="0">
                <a:solidFill>
                  <a:schemeClr val="tx2"/>
                </a:solidFill>
              </a:rPr>
              <a:t>more likely to think this by 12</a:t>
            </a:r>
            <a:r>
              <a:rPr lang="en-US" dirty="0">
                <a:solidFill>
                  <a:schemeClr val="tx2"/>
                </a:solidFill>
              </a:rPr>
              <a:t>% more per year reduction in age</a:t>
            </a:r>
            <a:endParaRPr lang="en-BE" dirty="0">
              <a:solidFill>
                <a:schemeClr val="tx2"/>
              </a:solidFill>
            </a:endParaRPr>
          </a:p>
          <a:p>
            <a:pPr marL="285750" indent="-285750">
              <a:buClr>
                <a:schemeClr val="accent1"/>
              </a:buClr>
              <a:buFont typeface="Arial" panose="020B0604020202020204" pitchFamily="34" charset="0"/>
              <a:buChar char="•"/>
            </a:pPr>
            <a:r>
              <a:rPr lang="en-BE" b="1" dirty="0">
                <a:solidFill>
                  <a:schemeClr val="tx2"/>
                </a:solidFill>
              </a:rPr>
              <a:t>Males</a:t>
            </a:r>
            <a:r>
              <a:rPr lang="en-BE" dirty="0">
                <a:solidFill>
                  <a:schemeClr val="tx2"/>
                </a:solidFill>
              </a:rPr>
              <a:t> 38% more likely to think this</a:t>
            </a:r>
          </a:p>
          <a:p>
            <a:pPr marL="285750" indent="-285750">
              <a:buClr>
                <a:schemeClr val="accent1"/>
              </a:buClr>
              <a:buFont typeface="Arial" panose="020B0604020202020204" pitchFamily="34" charset="0"/>
              <a:buChar char="•"/>
            </a:pPr>
            <a:r>
              <a:rPr lang="en-BE" dirty="0">
                <a:solidFill>
                  <a:schemeClr val="tx2"/>
                </a:solidFill>
              </a:rPr>
              <a:t>Those with </a:t>
            </a:r>
            <a:r>
              <a:rPr lang="en-BE" b="1" dirty="0">
                <a:solidFill>
                  <a:schemeClr val="tx2"/>
                </a:solidFill>
              </a:rPr>
              <a:t>more education 22% </a:t>
            </a:r>
            <a:r>
              <a:rPr lang="en-BE" dirty="0">
                <a:solidFill>
                  <a:schemeClr val="tx2"/>
                </a:solidFill>
              </a:rPr>
              <a:t>more </a:t>
            </a:r>
            <a:r>
              <a:rPr lang="en-BE" dirty="0" err="1">
                <a:solidFill>
                  <a:schemeClr val="tx2"/>
                </a:solidFill>
              </a:rPr>
              <a:t>lik</a:t>
            </a:r>
            <a:r>
              <a:rPr lang="en-AU" dirty="0" err="1">
                <a:solidFill>
                  <a:schemeClr val="tx2"/>
                </a:solidFill>
              </a:rPr>
              <a:t>el</a:t>
            </a:r>
            <a:r>
              <a:rPr lang="en-BE" dirty="0">
                <a:solidFill>
                  <a:schemeClr val="tx2"/>
                </a:solidFill>
              </a:rPr>
              <a:t>y to think this</a:t>
            </a:r>
            <a:endParaRPr lang="en-AU" dirty="0">
              <a:solidFill>
                <a:schemeClr val="tx2"/>
              </a:solidFill>
            </a:endParaRPr>
          </a:p>
        </p:txBody>
      </p:sp>
      <p:pic>
        <p:nvPicPr>
          <p:cNvPr id="4" name="Picture 3">
            <a:extLst>
              <a:ext uri="{FF2B5EF4-FFF2-40B4-BE49-F238E27FC236}">
                <a16:creationId xmlns:a16="http://schemas.microsoft.com/office/drawing/2014/main" id="{03040F40-D1EA-66E9-B5B2-BD1D31D8B45A}"/>
              </a:ext>
            </a:extLst>
          </p:cNvPr>
          <p:cNvPicPr>
            <a:picLocks noChangeAspect="1"/>
          </p:cNvPicPr>
          <p:nvPr/>
        </p:nvPicPr>
        <p:blipFill>
          <a:blip r:embed="rId3"/>
          <a:stretch>
            <a:fillRect/>
          </a:stretch>
        </p:blipFill>
        <p:spPr>
          <a:xfrm>
            <a:off x="674322" y="1886402"/>
            <a:ext cx="5421677" cy="3251564"/>
          </a:xfrm>
          <a:prstGeom prst="rect">
            <a:avLst/>
          </a:prstGeom>
          <a:ln w="38100">
            <a:solidFill>
              <a:schemeClr val="accent3"/>
            </a:solidFill>
          </a:ln>
        </p:spPr>
      </p:pic>
      <p:sp>
        <p:nvSpPr>
          <p:cNvPr id="6" name="Rectangle 5">
            <a:extLst>
              <a:ext uri="{FF2B5EF4-FFF2-40B4-BE49-F238E27FC236}">
                <a16:creationId xmlns:a16="http://schemas.microsoft.com/office/drawing/2014/main" id="{C4E399AE-C8B1-EA30-58A3-BD8DBDD6D59E}"/>
              </a:ext>
            </a:extLst>
          </p:cNvPr>
          <p:cNvSpPr/>
          <p:nvPr/>
        </p:nvSpPr>
        <p:spPr>
          <a:xfrm>
            <a:off x="6095999" y="1873702"/>
            <a:ext cx="5555753" cy="3276000"/>
          </a:xfrm>
          <a:prstGeom prst="rect">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493287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B74BB-CEBF-C6FD-A067-DB3402FC489D}"/>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E1C7BFFB-4788-24E6-C62F-E69F2A097A5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1605" y="587828"/>
            <a:ext cx="7088790" cy="5159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240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667A9-D1D5-CD9F-B6A2-BC957F9931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436D52-DBA8-FA05-70A1-105C4959AE17}"/>
              </a:ext>
            </a:extLst>
          </p:cNvPr>
          <p:cNvSpPr>
            <a:spLocks noGrp="1"/>
          </p:cNvSpPr>
          <p:nvPr>
            <p:ph type="title"/>
          </p:nvPr>
        </p:nvSpPr>
        <p:spPr/>
        <p:txBody>
          <a:bodyPr/>
          <a:lstStyle/>
          <a:p>
            <a:r>
              <a:rPr lang="en-US" dirty="0"/>
              <a:t>Target goals of the project</a:t>
            </a:r>
            <a:endParaRPr lang="en-GB" dirty="0"/>
          </a:p>
        </p:txBody>
      </p:sp>
      <p:sp>
        <p:nvSpPr>
          <p:cNvPr id="11" name="Content Placeholder 10">
            <a:extLst>
              <a:ext uri="{FF2B5EF4-FFF2-40B4-BE49-F238E27FC236}">
                <a16:creationId xmlns:a16="http://schemas.microsoft.com/office/drawing/2014/main" id="{03CA63C2-E4B9-F829-EEAF-C0887A25286D}"/>
              </a:ext>
            </a:extLst>
          </p:cNvPr>
          <p:cNvSpPr>
            <a:spLocks noGrp="1"/>
          </p:cNvSpPr>
          <p:nvPr>
            <p:ph idx="1"/>
          </p:nvPr>
        </p:nvSpPr>
        <p:spPr>
          <a:xfrm>
            <a:off x="463824" y="1253331"/>
            <a:ext cx="11094764" cy="4351338"/>
          </a:xfrm>
        </p:spPr>
        <p:txBody>
          <a:bodyPr/>
          <a:lstStyle/>
          <a:p>
            <a:pPr marL="0" indent="0">
              <a:buNone/>
            </a:pPr>
            <a:endParaRPr lang="en-US" sz="2400" dirty="0"/>
          </a:p>
          <a:p>
            <a:r>
              <a:rPr lang="en-US" sz="2400" b="1" dirty="0"/>
              <a:t>Early Warning and Emerging Risk Prediction Systems </a:t>
            </a:r>
            <a:r>
              <a:rPr lang="en-US" sz="2400" dirty="0"/>
              <a:t>to identify and monitor existing and emerging food safety risks (ERI) in the food chain.​</a:t>
            </a:r>
          </a:p>
          <a:p>
            <a:r>
              <a:rPr lang="en-US" sz="2400" b="1" dirty="0"/>
              <a:t>Targeted and non-targeted detection methods </a:t>
            </a:r>
            <a:r>
              <a:rPr lang="en-US" sz="2400" dirty="0"/>
              <a:t>for existing and emerging hazards.</a:t>
            </a:r>
          </a:p>
          <a:p>
            <a:r>
              <a:rPr lang="en-US" sz="2400" b="1" dirty="0"/>
              <a:t>Holistic risk assessment methods </a:t>
            </a:r>
            <a:r>
              <a:rPr lang="en-US" sz="2400" dirty="0"/>
              <a:t>and </a:t>
            </a:r>
            <a:r>
              <a:rPr lang="en-US" sz="2400" b="1" dirty="0"/>
              <a:t>tools to support regulation </a:t>
            </a:r>
            <a:r>
              <a:rPr lang="en-US" sz="2400" dirty="0"/>
              <a:t>in a changing global environment.</a:t>
            </a:r>
          </a:p>
          <a:p>
            <a:r>
              <a:rPr lang="en-US" sz="2400" dirty="0"/>
              <a:t>Improved </a:t>
            </a:r>
            <a:r>
              <a:rPr lang="en-US" sz="2400" b="1" dirty="0"/>
              <a:t>data and knowledge sharing infrastructures </a:t>
            </a:r>
            <a:r>
              <a:rPr lang="en-US" sz="2400" dirty="0"/>
              <a:t>by developing an Integrated European Data and Knowledge Exchange Infrastructure that will be able to power an ecosystem of decision support systems.</a:t>
            </a:r>
          </a:p>
        </p:txBody>
      </p:sp>
    </p:spTree>
    <p:extLst>
      <p:ext uri="{BB962C8B-B14F-4D97-AF65-F5344CB8AC3E}">
        <p14:creationId xmlns:p14="http://schemas.microsoft.com/office/powerpoint/2010/main" val="4129280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5B8B3-BC7A-8A53-B91B-2B434FD75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E9195-826B-C426-782C-4EF8AF028E10}"/>
              </a:ext>
            </a:extLst>
          </p:cNvPr>
          <p:cNvSpPr>
            <a:spLocks noGrp="1"/>
          </p:cNvSpPr>
          <p:nvPr>
            <p:ph type="title"/>
          </p:nvPr>
        </p:nvSpPr>
        <p:spPr/>
        <p:txBody>
          <a:bodyPr/>
          <a:lstStyle/>
          <a:p>
            <a:r>
              <a:rPr lang="en-US" dirty="0"/>
              <a:t>1) Utilize a systems approach</a:t>
            </a:r>
          </a:p>
        </p:txBody>
      </p:sp>
      <p:sp>
        <p:nvSpPr>
          <p:cNvPr id="11" name="Content Placeholder 10">
            <a:extLst>
              <a:ext uri="{FF2B5EF4-FFF2-40B4-BE49-F238E27FC236}">
                <a16:creationId xmlns:a16="http://schemas.microsoft.com/office/drawing/2014/main" id="{52D4327F-B998-DF77-D4DE-AB5BECA80954}"/>
              </a:ext>
            </a:extLst>
          </p:cNvPr>
          <p:cNvSpPr>
            <a:spLocks noGrp="1"/>
          </p:cNvSpPr>
          <p:nvPr>
            <p:ph idx="1"/>
          </p:nvPr>
        </p:nvSpPr>
        <p:spPr>
          <a:xfrm>
            <a:off x="463825" y="1253331"/>
            <a:ext cx="3865288" cy="4351338"/>
          </a:xfrm>
        </p:spPr>
        <p:txBody>
          <a:bodyPr/>
          <a:lstStyle/>
          <a:p>
            <a:pPr marL="0" indent="0">
              <a:buNone/>
            </a:pPr>
            <a:endParaRPr lang="en-US" sz="2400" dirty="0">
              <a:latin typeface="+mn-lt"/>
            </a:endParaRPr>
          </a:p>
          <a:p>
            <a:pPr algn="l"/>
            <a:r>
              <a:rPr lang="en-US" sz="2400" i="0" dirty="0">
                <a:effectLst/>
                <a:latin typeface="+mn-lt"/>
              </a:rPr>
              <a:t>The point is to take </a:t>
            </a:r>
            <a:r>
              <a:rPr lang="en-US" sz="2400" b="0" i="0" dirty="0">
                <a:effectLst/>
                <a:latin typeface="+mn-lt"/>
              </a:rPr>
              <a:t>into account the</a:t>
            </a:r>
            <a:r>
              <a:rPr lang="en-US" sz="2400" b="1" i="0" dirty="0">
                <a:effectLst/>
                <a:latin typeface="+mn-lt"/>
              </a:rPr>
              <a:t> entire food production environment</a:t>
            </a:r>
            <a:r>
              <a:rPr lang="en-US" sz="2400" b="0" i="0" dirty="0">
                <a:effectLst/>
                <a:latin typeface="+mn-lt"/>
              </a:rPr>
              <a:t>.</a:t>
            </a:r>
          </a:p>
          <a:p>
            <a:pPr algn="l"/>
            <a:endParaRPr lang="en-US" sz="2400" b="0" i="0" dirty="0">
              <a:effectLst/>
              <a:latin typeface="+mn-lt"/>
            </a:endParaRPr>
          </a:p>
          <a:p>
            <a:pPr algn="l"/>
            <a:r>
              <a:rPr lang="en-US" sz="2400" b="0" i="0" dirty="0">
                <a:effectLst/>
                <a:latin typeface="+mn-lt"/>
              </a:rPr>
              <a:t>How? </a:t>
            </a:r>
            <a:r>
              <a:rPr lang="en-US" sz="2400" b="1" i="0" dirty="0">
                <a:effectLst/>
                <a:latin typeface="+mn-lt"/>
              </a:rPr>
              <a:t>By combining Big Data and Artificial Intelligence techniques</a:t>
            </a:r>
            <a:r>
              <a:rPr lang="en-US" sz="2400" b="0" i="0" dirty="0">
                <a:effectLst/>
                <a:latin typeface="+mn-lt"/>
              </a:rPr>
              <a:t> to support the delivery of early warning and risk prediction systems.</a:t>
            </a:r>
          </a:p>
        </p:txBody>
      </p:sp>
      <p:pic>
        <p:nvPicPr>
          <p:cNvPr id="9218" name="Picture 2">
            <a:extLst>
              <a:ext uri="{FF2B5EF4-FFF2-40B4-BE49-F238E27FC236}">
                <a16:creationId xmlns:a16="http://schemas.microsoft.com/office/drawing/2014/main" id="{20A76478-91B8-482A-5FDE-B87D2E5C06B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29075" y="1124739"/>
            <a:ext cx="8162925" cy="544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17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D4CA1-822E-74C4-6357-ECB0EE5CD6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0CB3DE-B239-6FC2-5F15-EFDE136CCEA8}"/>
              </a:ext>
            </a:extLst>
          </p:cNvPr>
          <p:cNvSpPr>
            <a:spLocks noGrp="1"/>
          </p:cNvSpPr>
          <p:nvPr>
            <p:ph type="title"/>
          </p:nvPr>
        </p:nvSpPr>
        <p:spPr/>
        <p:txBody>
          <a:bodyPr/>
          <a:lstStyle/>
          <a:p>
            <a:r>
              <a:rPr lang="en-US" dirty="0"/>
              <a:t>2) Produce a holistic risk assessment method</a:t>
            </a:r>
          </a:p>
        </p:txBody>
      </p:sp>
      <p:sp>
        <p:nvSpPr>
          <p:cNvPr id="11" name="Content Placeholder 10">
            <a:extLst>
              <a:ext uri="{FF2B5EF4-FFF2-40B4-BE49-F238E27FC236}">
                <a16:creationId xmlns:a16="http://schemas.microsoft.com/office/drawing/2014/main" id="{F1F769C0-E342-9F4B-8744-E004B6FC5BE8}"/>
              </a:ext>
            </a:extLst>
          </p:cNvPr>
          <p:cNvSpPr>
            <a:spLocks noGrp="1"/>
          </p:cNvSpPr>
          <p:nvPr>
            <p:ph idx="1"/>
          </p:nvPr>
        </p:nvSpPr>
        <p:spPr>
          <a:xfrm>
            <a:off x="463825" y="1253331"/>
            <a:ext cx="5236888" cy="4351338"/>
          </a:xfrm>
        </p:spPr>
        <p:txBody>
          <a:bodyPr/>
          <a:lstStyle/>
          <a:p>
            <a:pPr marL="0" indent="0">
              <a:buNone/>
            </a:pPr>
            <a:endParaRPr lang="en-US" sz="2400" dirty="0">
              <a:latin typeface="+mn-lt"/>
            </a:endParaRPr>
          </a:p>
          <a:p>
            <a:pPr algn="l"/>
            <a:r>
              <a:rPr lang="en-US" sz="2400" i="0" dirty="0">
                <a:effectLst/>
                <a:latin typeface="+mn-lt"/>
              </a:rPr>
              <a:t>Holistic risk assessment methods embed food safety risk in </a:t>
            </a:r>
            <a:r>
              <a:rPr lang="en-US" sz="2400" b="1" i="0" dirty="0">
                <a:effectLst/>
                <a:latin typeface="+mn-lt"/>
              </a:rPr>
              <a:t>a comprehensive cost-benefit analysis of the food system</a:t>
            </a:r>
            <a:r>
              <a:rPr lang="en-US" sz="2400" b="1" dirty="0">
                <a:latin typeface="+mn-lt"/>
              </a:rPr>
              <a:t>.</a:t>
            </a:r>
          </a:p>
          <a:p>
            <a:pPr algn="l"/>
            <a:endParaRPr lang="en-US" sz="2400" i="0" dirty="0">
              <a:effectLst/>
              <a:latin typeface="+mn-lt"/>
            </a:endParaRPr>
          </a:p>
          <a:p>
            <a:pPr algn="l"/>
            <a:r>
              <a:rPr lang="en-US" sz="2400" dirty="0">
                <a:latin typeface="+mn-lt"/>
              </a:rPr>
              <a:t>How ? By </a:t>
            </a:r>
            <a:r>
              <a:rPr lang="en-US" sz="2400" i="0" dirty="0">
                <a:effectLst/>
                <a:latin typeface="+mn-lt"/>
              </a:rPr>
              <a:t>weighing up the </a:t>
            </a:r>
            <a:r>
              <a:rPr lang="en-US" sz="2400" b="1" i="0" dirty="0">
                <a:effectLst/>
                <a:latin typeface="+mn-lt"/>
              </a:rPr>
              <a:t>positive and negative health, environmental, and economic dimensions.</a:t>
            </a:r>
          </a:p>
        </p:txBody>
      </p:sp>
      <p:pic>
        <p:nvPicPr>
          <p:cNvPr id="10244" name="Picture 4" descr="Cost-Effectiveness Analysis | POLARIS | CDC">
            <a:extLst>
              <a:ext uri="{FF2B5EF4-FFF2-40B4-BE49-F238E27FC236}">
                <a16:creationId xmlns:a16="http://schemas.microsoft.com/office/drawing/2014/main" id="{E286E734-91B7-0126-FA8C-74EB2E3445F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67500" y="1457325"/>
            <a:ext cx="430530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943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AF921-B32F-1DE0-6282-4F8D7C876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5424EF-24EE-D374-2CB3-54DF03603A61}"/>
              </a:ext>
            </a:extLst>
          </p:cNvPr>
          <p:cNvSpPr>
            <a:spLocks noGrp="1"/>
          </p:cNvSpPr>
          <p:nvPr>
            <p:ph type="title"/>
          </p:nvPr>
        </p:nvSpPr>
        <p:spPr/>
        <p:txBody>
          <a:bodyPr/>
          <a:lstStyle/>
          <a:p>
            <a:r>
              <a:rPr lang="en-US" dirty="0"/>
              <a:t>3) Study three supply chains</a:t>
            </a:r>
          </a:p>
        </p:txBody>
      </p:sp>
      <p:sp>
        <p:nvSpPr>
          <p:cNvPr id="11" name="Content Placeholder 10">
            <a:extLst>
              <a:ext uri="{FF2B5EF4-FFF2-40B4-BE49-F238E27FC236}">
                <a16:creationId xmlns:a16="http://schemas.microsoft.com/office/drawing/2014/main" id="{10452D74-09BC-506B-6658-70D6B2F0B51A}"/>
              </a:ext>
            </a:extLst>
          </p:cNvPr>
          <p:cNvSpPr>
            <a:spLocks noGrp="1"/>
          </p:cNvSpPr>
          <p:nvPr>
            <p:ph idx="1"/>
          </p:nvPr>
        </p:nvSpPr>
        <p:spPr>
          <a:xfrm>
            <a:off x="463825" y="1167603"/>
            <a:ext cx="4565375" cy="4351338"/>
          </a:xfrm>
        </p:spPr>
        <p:txBody>
          <a:bodyPr/>
          <a:lstStyle/>
          <a:p>
            <a:pPr marL="0" indent="0">
              <a:buNone/>
            </a:pPr>
            <a:endParaRPr lang="en-US" sz="2400" dirty="0">
              <a:latin typeface="+mn-lt"/>
            </a:endParaRPr>
          </a:p>
          <a:p>
            <a:pPr algn="l"/>
            <a:r>
              <a:rPr lang="en-US" sz="2400" i="0" dirty="0">
                <a:effectLst/>
                <a:latin typeface="+mn-lt"/>
              </a:rPr>
              <a:t>3 supply chains studied separately, in detail, for emerging and re-emerging risks </a:t>
            </a:r>
            <a:r>
              <a:rPr lang="en-US" sz="2400" b="1" i="0" dirty="0">
                <a:effectLst/>
                <a:latin typeface="+mn-lt"/>
              </a:rPr>
              <a:t>: poultry, maize, and lentils</a:t>
            </a:r>
          </a:p>
          <a:p>
            <a:pPr algn="l"/>
            <a:endParaRPr lang="en-US" sz="2400" b="1" i="0" dirty="0">
              <a:effectLst/>
              <a:latin typeface="+mn-lt"/>
            </a:endParaRPr>
          </a:p>
          <a:p>
            <a:pPr algn="l"/>
            <a:r>
              <a:rPr lang="en-US" sz="2400" dirty="0">
                <a:latin typeface="+mn-lt"/>
              </a:rPr>
              <a:t>Why ? It will </a:t>
            </a:r>
            <a:r>
              <a:rPr lang="en-US" sz="2400" i="0" dirty="0">
                <a:effectLst/>
                <a:latin typeface="+mn-lt"/>
              </a:rPr>
              <a:t>enable researchers to </a:t>
            </a:r>
            <a:r>
              <a:rPr lang="en-US" sz="2400" b="1" i="0" dirty="0">
                <a:effectLst/>
                <a:latin typeface="+mn-lt"/>
              </a:rPr>
              <a:t>generate adaptive models</a:t>
            </a:r>
            <a:r>
              <a:rPr lang="en-US" sz="2400" i="0" dirty="0">
                <a:effectLst/>
                <a:latin typeface="+mn-lt"/>
              </a:rPr>
              <a:t> that will be applied to the entire food system.</a:t>
            </a:r>
            <a:endParaRPr lang="en-US" sz="2400" b="1" i="0" dirty="0">
              <a:effectLst/>
              <a:latin typeface="+mn-lt"/>
            </a:endParaRPr>
          </a:p>
        </p:txBody>
      </p:sp>
      <p:pic>
        <p:nvPicPr>
          <p:cNvPr id="11266" name="Picture 2" descr="Common Mistakes Everyone Makes in Poultry Farming">
            <a:extLst>
              <a:ext uri="{FF2B5EF4-FFF2-40B4-BE49-F238E27FC236}">
                <a16:creationId xmlns:a16="http://schemas.microsoft.com/office/drawing/2014/main" id="{35F8D435-9860-4C1A-5AF4-4BBB1602B4C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2113" y="1833991"/>
            <a:ext cx="3120620" cy="187237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The Surprising Difference Between Corn and Maize – Garden Betty">
            <a:extLst>
              <a:ext uri="{FF2B5EF4-FFF2-40B4-BE49-F238E27FC236}">
                <a16:creationId xmlns:a16="http://schemas.microsoft.com/office/drawing/2014/main" id="{94A0DA29-448B-772A-C3BD-A01FF498DA6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823731" y="1824833"/>
            <a:ext cx="3120620" cy="188153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What are Lentils &amp; Can I Grow Them? - HeartBeet Farms">
            <a:extLst>
              <a:ext uri="{FF2B5EF4-FFF2-40B4-BE49-F238E27FC236}">
                <a16:creationId xmlns:a16="http://schemas.microsoft.com/office/drawing/2014/main" id="{C6B4E414-2565-F896-2660-5562590F79C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34211" y="3914774"/>
            <a:ext cx="3359873" cy="1881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26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3" name="Content Placeholder 2">
            <a:extLst>
              <a:ext uri="{FF2B5EF4-FFF2-40B4-BE49-F238E27FC236}">
                <a16:creationId xmlns:a16="http://schemas.microsoft.com/office/drawing/2014/main" id="{D12695F4-165B-4CD8-91CF-1A5B2F31F686}"/>
              </a:ext>
            </a:extLst>
          </p:cNvPr>
          <p:cNvSpPr>
            <a:spLocks noGrp="1" noChangeArrowheads="1"/>
          </p:cNvSpPr>
          <p:nvPr>
            <p:ph idx="1"/>
          </p:nvPr>
        </p:nvSpPr>
        <p:spPr>
          <a:xfrm>
            <a:off x="463824" y="1193622"/>
            <a:ext cx="5091402" cy="1601037"/>
          </a:xfrm>
        </p:spPr>
        <p:txBody>
          <a:bodyPr/>
          <a:lstStyle/>
          <a:p>
            <a:pPr marL="0" indent="0">
              <a:lnSpc>
                <a:spcPct val="100000"/>
              </a:lnSpc>
              <a:buFont typeface="Arial" panose="020B0604020202020204" pitchFamily="34" charset="0"/>
              <a:buNone/>
            </a:pPr>
            <a:r>
              <a:rPr lang="en-US" altLang="en-BE" sz="2800" dirty="0"/>
              <a:t>A world where we live healthier and more sustainable lives because we all know how to.</a:t>
            </a:r>
          </a:p>
        </p:txBody>
      </p:sp>
      <p:sp>
        <p:nvSpPr>
          <p:cNvPr id="128004" name="Title 1">
            <a:extLst>
              <a:ext uri="{FF2B5EF4-FFF2-40B4-BE49-F238E27FC236}">
                <a16:creationId xmlns:a16="http://schemas.microsoft.com/office/drawing/2014/main" id="{E1FC000B-AB37-4F1F-8F9B-878F61653B28}"/>
              </a:ext>
            </a:extLst>
          </p:cNvPr>
          <p:cNvSpPr txBox="1">
            <a:spLocks noChangeArrowheads="1"/>
          </p:cNvSpPr>
          <p:nvPr/>
        </p:nvSpPr>
        <p:spPr bwMode="auto">
          <a:xfrm>
            <a:off x="6343650" y="3576184"/>
            <a:ext cx="40624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lr>
                <a:schemeClr val="accent2"/>
              </a:buClr>
              <a:buFont typeface="Arial" panose="020B0604020202020204" pitchFamily="34" charset="0"/>
              <a:buChar char="•"/>
              <a:defRPr sz="3200">
                <a:solidFill>
                  <a:schemeClr val="tx2"/>
                </a:solidFill>
                <a:latin typeface="Calibri" panose="020F0502020204030204" pitchFamily="34" charset="0"/>
                <a:cs typeface="Calibri" panose="020F0502020204030204" pitchFamily="34" charset="0"/>
              </a:defRPr>
            </a:lvl1pPr>
            <a:lvl2pPr marL="742950" indent="-285750">
              <a:lnSpc>
                <a:spcPct val="90000"/>
              </a:lnSpc>
              <a:spcBef>
                <a:spcPts val="500"/>
              </a:spcBef>
              <a:buClr>
                <a:schemeClr val="accent2"/>
              </a:buClr>
              <a:buFont typeface="Arial" panose="020B0604020202020204" pitchFamily="34" charset="0"/>
              <a:buChar char="•"/>
              <a:defRPr sz="2800">
                <a:solidFill>
                  <a:schemeClr val="tx2"/>
                </a:solidFill>
                <a:latin typeface="Calibri" panose="020F0502020204030204" pitchFamily="34" charset="0"/>
                <a:cs typeface="Calibri" panose="020F0502020204030204" pitchFamily="34" charset="0"/>
              </a:defRPr>
            </a:lvl2pPr>
            <a:lvl3pPr marL="1143000" indent="-228600">
              <a:lnSpc>
                <a:spcPct val="90000"/>
              </a:lnSpc>
              <a:spcBef>
                <a:spcPts val="500"/>
              </a:spcBef>
              <a:buClr>
                <a:schemeClr val="accent2"/>
              </a:buClr>
              <a:buFont typeface="Arial" panose="020B0604020202020204" pitchFamily="34" charset="0"/>
              <a:buChar char="•"/>
              <a:defRPr sz="2400">
                <a:solidFill>
                  <a:schemeClr val="tx2"/>
                </a:solidFill>
                <a:latin typeface="Calibri" panose="020F0502020204030204" pitchFamily="34" charset="0"/>
                <a:cs typeface="Calibri" panose="020F0502020204030204" pitchFamily="34" charset="0"/>
              </a:defRPr>
            </a:lvl3pPr>
            <a:lvl4pPr marL="1600200" indent="-228600">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4pPr>
            <a:lvl5pPr marL="2057400" indent="-228600">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5pPr>
            <a:lvl6pPr marL="25146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6pPr>
            <a:lvl7pPr marL="29718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7pPr>
            <a:lvl8pPr marL="34290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8pPr>
            <a:lvl9pPr marL="38862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9pPr>
          </a:lstStyle>
          <a:p>
            <a:pPr defTabSz="914400" eaLnBrk="1" hangingPunct="1">
              <a:spcBef>
                <a:spcPct val="0"/>
              </a:spcBef>
              <a:buClrTx/>
              <a:buFontTx/>
              <a:buNone/>
            </a:pPr>
            <a:r>
              <a:rPr lang="en-GB" altLang="en-BE" sz="3600" b="1" dirty="0"/>
              <a:t>Our Mission</a:t>
            </a:r>
          </a:p>
        </p:txBody>
      </p:sp>
      <p:sp>
        <p:nvSpPr>
          <p:cNvPr id="128005" name="Content Placeholder 2">
            <a:extLst>
              <a:ext uri="{FF2B5EF4-FFF2-40B4-BE49-F238E27FC236}">
                <a16:creationId xmlns:a16="http://schemas.microsoft.com/office/drawing/2014/main" id="{D4A16B1D-A0EA-4F4F-9DA8-2DBBC76919CE}"/>
              </a:ext>
            </a:extLst>
          </p:cNvPr>
          <p:cNvSpPr txBox="1">
            <a:spLocks noChangeArrowheads="1"/>
          </p:cNvSpPr>
          <p:nvPr/>
        </p:nvSpPr>
        <p:spPr bwMode="auto">
          <a:xfrm>
            <a:off x="6343650" y="4223884"/>
            <a:ext cx="5657850" cy="200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chemeClr val="accent2"/>
              </a:buClr>
              <a:buFont typeface="Arial" panose="020B0604020202020204" pitchFamily="34" charset="0"/>
              <a:buChar char="•"/>
              <a:defRPr sz="3200">
                <a:solidFill>
                  <a:schemeClr val="tx2"/>
                </a:solidFill>
                <a:latin typeface="Calibri" panose="020F0502020204030204" pitchFamily="34" charset="0"/>
                <a:cs typeface="Calibri" panose="020F0502020204030204" pitchFamily="34" charset="0"/>
              </a:defRPr>
            </a:lvl1pPr>
            <a:lvl2pPr marL="685800" indent="-228600">
              <a:lnSpc>
                <a:spcPct val="90000"/>
              </a:lnSpc>
              <a:spcBef>
                <a:spcPts val="500"/>
              </a:spcBef>
              <a:buClr>
                <a:schemeClr val="accent2"/>
              </a:buClr>
              <a:buFont typeface="Arial" panose="020B0604020202020204" pitchFamily="34" charset="0"/>
              <a:buChar char="•"/>
              <a:defRPr sz="2800">
                <a:solidFill>
                  <a:schemeClr val="tx2"/>
                </a:solidFill>
                <a:latin typeface="Calibri" panose="020F0502020204030204" pitchFamily="34" charset="0"/>
                <a:cs typeface="Calibri" panose="020F0502020204030204" pitchFamily="34" charset="0"/>
              </a:defRPr>
            </a:lvl2pPr>
            <a:lvl3pPr marL="1143000" indent="-228600">
              <a:lnSpc>
                <a:spcPct val="90000"/>
              </a:lnSpc>
              <a:spcBef>
                <a:spcPts val="500"/>
              </a:spcBef>
              <a:buClr>
                <a:schemeClr val="accent2"/>
              </a:buClr>
              <a:buFont typeface="Arial" panose="020B0604020202020204" pitchFamily="34" charset="0"/>
              <a:buChar char="•"/>
              <a:defRPr sz="2400">
                <a:solidFill>
                  <a:schemeClr val="tx2"/>
                </a:solidFill>
                <a:latin typeface="Calibri" panose="020F0502020204030204" pitchFamily="34" charset="0"/>
                <a:cs typeface="Calibri" panose="020F0502020204030204" pitchFamily="34" charset="0"/>
              </a:defRPr>
            </a:lvl3pPr>
            <a:lvl4pPr marL="1600200" indent="-228600">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4pPr>
            <a:lvl5pPr marL="2057400" indent="-228600">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5pPr>
            <a:lvl6pPr marL="25146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6pPr>
            <a:lvl7pPr marL="29718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7pPr>
            <a:lvl8pPr marL="34290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8pPr>
            <a:lvl9pPr marL="38862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9pPr>
          </a:lstStyle>
          <a:p>
            <a:pPr defTabSz="914400" eaLnBrk="1" hangingPunct="1">
              <a:lnSpc>
                <a:spcPct val="100000"/>
              </a:lnSpc>
              <a:buFont typeface="Arial" panose="020B0604020202020204" pitchFamily="34" charset="0"/>
              <a:buNone/>
            </a:pPr>
            <a:r>
              <a:rPr lang="en-GB" altLang="en-BE" sz="2800" dirty="0"/>
              <a:t>We empower and facilitate healthier and more sustainable diets and lifestyles through science-based information and activities.</a:t>
            </a:r>
            <a:endParaRPr lang="en-US" altLang="en-BE" sz="2800" dirty="0"/>
          </a:p>
        </p:txBody>
      </p:sp>
      <p:pic>
        <p:nvPicPr>
          <p:cNvPr id="128006" name="Picture 4">
            <a:extLst>
              <a:ext uri="{FF2B5EF4-FFF2-40B4-BE49-F238E27FC236}">
                <a16:creationId xmlns:a16="http://schemas.microsoft.com/office/drawing/2014/main" id="{BA269963-FF16-41AB-ABBC-1D2764C3F6C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349625"/>
            <a:ext cx="584835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7" name="Picture 12">
            <a:extLst>
              <a:ext uri="{FF2B5EF4-FFF2-40B4-BE49-F238E27FC236}">
                <a16:creationId xmlns:a16="http://schemas.microsoft.com/office/drawing/2014/main" id="{19422DF9-ED5D-4D2C-95EC-49FC993CF7D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48350" y="0"/>
            <a:ext cx="634365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A4BC13E-58F8-011E-B073-5AFAA4251EFB}"/>
              </a:ext>
            </a:extLst>
          </p:cNvPr>
          <p:cNvSpPr>
            <a:spLocks noGrp="1"/>
          </p:cNvSpPr>
          <p:nvPr>
            <p:ph type="title"/>
          </p:nvPr>
        </p:nvSpPr>
        <p:spPr/>
        <p:txBody>
          <a:bodyPr/>
          <a:lstStyle/>
          <a:p>
            <a:r>
              <a:rPr lang="en-GB" sz="3600" dirty="0"/>
              <a:t>Our vision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3977F-F30C-B110-9C01-5F98DFE74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BCFD32-6636-83BD-835D-75289EEFD603}"/>
              </a:ext>
            </a:extLst>
          </p:cNvPr>
          <p:cNvSpPr>
            <a:spLocks noGrp="1"/>
          </p:cNvSpPr>
          <p:nvPr>
            <p:ph type="title"/>
          </p:nvPr>
        </p:nvSpPr>
        <p:spPr/>
        <p:txBody>
          <a:bodyPr/>
          <a:lstStyle/>
          <a:p>
            <a:r>
              <a:rPr lang="en-US" dirty="0"/>
              <a:t>4) Integrate consumer and user requirements</a:t>
            </a:r>
          </a:p>
        </p:txBody>
      </p:sp>
      <p:sp>
        <p:nvSpPr>
          <p:cNvPr id="11" name="Content Placeholder 10">
            <a:extLst>
              <a:ext uri="{FF2B5EF4-FFF2-40B4-BE49-F238E27FC236}">
                <a16:creationId xmlns:a16="http://schemas.microsoft.com/office/drawing/2014/main" id="{592001C0-6519-58DB-62E3-8227114218A6}"/>
              </a:ext>
            </a:extLst>
          </p:cNvPr>
          <p:cNvSpPr>
            <a:spLocks noGrp="1"/>
          </p:cNvSpPr>
          <p:nvPr>
            <p:ph idx="1"/>
          </p:nvPr>
        </p:nvSpPr>
        <p:spPr>
          <a:xfrm>
            <a:off x="463825" y="1081875"/>
            <a:ext cx="4808263" cy="4351338"/>
          </a:xfrm>
        </p:spPr>
        <p:txBody>
          <a:bodyPr/>
          <a:lstStyle/>
          <a:p>
            <a:pPr marL="0" indent="0">
              <a:buNone/>
            </a:pPr>
            <a:endParaRPr lang="en-US" sz="2400" dirty="0">
              <a:latin typeface="+mn-lt"/>
            </a:endParaRPr>
          </a:p>
          <a:p>
            <a:pPr algn="l"/>
            <a:r>
              <a:rPr lang="en-US" sz="2400" i="0" dirty="0">
                <a:effectLst/>
                <a:latin typeface="+mn-lt"/>
              </a:rPr>
              <a:t>We consider </a:t>
            </a:r>
            <a:r>
              <a:rPr lang="en-US" sz="2400" b="1" i="0" dirty="0">
                <a:effectLst/>
                <a:latin typeface="+mn-lt"/>
              </a:rPr>
              <a:t>consumer preferences and user requirements </a:t>
            </a:r>
            <a:r>
              <a:rPr lang="en-US" sz="2400" i="0" dirty="0">
                <a:effectLst/>
                <a:latin typeface="+mn-lt"/>
              </a:rPr>
              <a:t>at </a:t>
            </a:r>
            <a:r>
              <a:rPr lang="en-US" sz="2400" b="1" i="0" dirty="0">
                <a:effectLst/>
                <a:latin typeface="+mn-lt"/>
              </a:rPr>
              <a:t>every stage </a:t>
            </a:r>
            <a:r>
              <a:rPr lang="en-US" sz="2400" i="0" dirty="0">
                <a:effectLst/>
                <a:latin typeface="+mn-lt"/>
              </a:rPr>
              <a:t>of the project</a:t>
            </a:r>
          </a:p>
          <a:p>
            <a:pPr algn="l"/>
            <a:endParaRPr lang="en-US" sz="2400" i="0" dirty="0">
              <a:effectLst/>
              <a:latin typeface="+mn-lt"/>
            </a:endParaRPr>
          </a:p>
          <a:p>
            <a:pPr algn="l"/>
            <a:r>
              <a:rPr lang="en-US" sz="2400" dirty="0">
                <a:latin typeface="+mn-lt"/>
              </a:rPr>
              <a:t>How ?</a:t>
            </a:r>
            <a:r>
              <a:rPr lang="en-US" sz="2400" i="0" dirty="0">
                <a:effectLst/>
                <a:latin typeface="+mn-lt"/>
              </a:rPr>
              <a:t> Using </a:t>
            </a:r>
            <a:r>
              <a:rPr lang="en-US" sz="2400" b="1" i="0" dirty="0">
                <a:effectLst/>
                <a:latin typeface="+mn-lt"/>
              </a:rPr>
              <a:t>Living Labs</a:t>
            </a:r>
            <a:r>
              <a:rPr lang="en-US" sz="2400" i="0" dirty="0">
                <a:effectLst/>
                <a:latin typeface="+mn-lt"/>
              </a:rPr>
              <a:t> and a </a:t>
            </a:r>
            <a:r>
              <a:rPr lang="en-US" sz="2400" b="1" i="0" dirty="0">
                <a:effectLst/>
                <a:latin typeface="+mn-lt"/>
              </a:rPr>
              <a:t>multi-actor engagement approach</a:t>
            </a:r>
            <a:r>
              <a:rPr lang="en-US" sz="2400" i="0" dirty="0">
                <a:effectLst/>
                <a:latin typeface="+mn-lt"/>
              </a:rPr>
              <a:t> to involve all stakeholders (e.g., authorities, food producers, and citizens).</a:t>
            </a:r>
            <a:endParaRPr lang="en-US" sz="2400" b="1" i="0" dirty="0">
              <a:effectLst/>
              <a:latin typeface="+mn-lt"/>
            </a:endParaRPr>
          </a:p>
        </p:txBody>
      </p:sp>
      <p:pic>
        <p:nvPicPr>
          <p:cNvPr id="4" name="Picture 3">
            <a:extLst>
              <a:ext uri="{FF2B5EF4-FFF2-40B4-BE49-F238E27FC236}">
                <a16:creationId xmlns:a16="http://schemas.microsoft.com/office/drawing/2014/main" id="{0E9CD079-EA8A-C147-6489-278983C6D7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1264" y="3278022"/>
            <a:ext cx="4303436" cy="1906334"/>
          </a:xfrm>
          <a:prstGeom prst="rect">
            <a:avLst/>
          </a:prstGeom>
        </p:spPr>
      </p:pic>
      <p:pic>
        <p:nvPicPr>
          <p:cNvPr id="12292" name="Picture 4" descr="How Evolving Consumer Preferences Are Transforming Dairy Farming Practices  | The Bullvine">
            <a:extLst>
              <a:ext uri="{FF2B5EF4-FFF2-40B4-BE49-F238E27FC236}">
                <a16:creationId xmlns:a16="http://schemas.microsoft.com/office/drawing/2014/main" id="{DC6ACDD7-F053-F8FF-C614-E8AC20C110F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35687" y="1081875"/>
            <a:ext cx="2662237"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094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3553E-AAEB-3D3F-F6D2-3C1B9D216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AC606-C469-CB9B-4648-EA7B2ED51C59}"/>
              </a:ext>
            </a:extLst>
          </p:cNvPr>
          <p:cNvSpPr>
            <a:spLocks noGrp="1"/>
          </p:cNvSpPr>
          <p:nvPr>
            <p:ph type="title"/>
          </p:nvPr>
        </p:nvSpPr>
        <p:spPr/>
        <p:txBody>
          <a:bodyPr/>
          <a:lstStyle/>
          <a:p>
            <a:r>
              <a:rPr lang="en-US" dirty="0"/>
              <a:t>Project’s milestones and expected results</a:t>
            </a:r>
          </a:p>
        </p:txBody>
      </p:sp>
      <p:sp>
        <p:nvSpPr>
          <p:cNvPr id="6" name="TextBox 5">
            <a:extLst>
              <a:ext uri="{FF2B5EF4-FFF2-40B4-BE49-F238E27FC236}">
                <a16:creationId xmlns:a16="http://schemas.microsoft.com/office/drawing/2014/main" id="{FBBEB925-876C-F877-D6A7-3DAD7938157A}"/>
              </a:ext>
            </a:extLst>
          </p:cNvPr>
          <p:cNvSpPr txBox="1"/>
          <p:nvPr/>
        </p:nvSpPr>
        <p:spPr>
          <a:xfrm>
            <a:off x="290978" y="2128421"/>
            <a:ext cx="5514044" cy="3970318"/>
          </a:xfrm>
          <a:prstGeom prst="rect">
            <a:avLst/>
          </a:prstGeom>
          <a:noFill/>
        </p:spPr>
        <p:txBody>
          <a:bodyPr wrap="square">
            <a:spAutoFit/>
          </a:bodyPr>
          <a:lstStyle/>
          <a:p>
            <a:pPr algn="ctr"/>
            <a:r>
              <a:rPr lang="en-US" sz="2800" b="1" dirty="0">
                <a:solidFill>
                  <a:schemeClr val="accent1"/>
                </a:solidFill>
              </a:rPr>
              <a:t>Please consult the milestones : </a:t>
            </a:r>
            <a:r>
              <a:rPr lang="en-US" sz="2800" b="1" dirty="0">
                <a:solidFill>
                  <a:schemeClr val="accent1"/>
                </a:solidFill>
                <a:hlinkClick r:id="rId3"/>
              </a:rPr>
              <a:t>https://holifoodproject.eu/results/</a:t>
            </a:r>
            <a:endParaRPr lang="en-US" sz="2800" b="1" dirty="0">
              <a:solidFill>
                <a:schemeClr val="accent1"/>
              </a:solidFill>
            </a:endParaRPr>
          </a:p>
          <a:p>
            <a:pPr algn="ctr"/>
            <a:endParaRPr lang="en-US" sz="2800" b="1" dirty="0">
              <a:solidFill>
                <a:schemeClr val="accent1"/>
              </a:solidFill>
            </a:endParaRPr>
          </a:p>
          <a:p>
            <a:pPr algn="ctr"/>
            <a:endParaRPr lang="en-US" sz="2800" b="1" dirty="0">
              <a:solidFill>
                <a:schemeClr val="accent1"/>
              </a:solidFill>
            </a:endParaRPr>
          </a:p>
          <a:p>
            <a:pPr algn="ctr"/>
            <a:r>
              <a:rPr lang="en-US" sz="2800" b="1" dirty="0">
                <a:solidFill>
                  <a:schemeClr val="accent1"/>
                </a:solidFill>
              </a:rPr>
              <a:t>Please reach out to get involved ! </a:t>
            </a:r>
            <a:r>
              <a:rPr lang="en-US" sz="2800" b="1" dirty="0">
                <a:solidFill>
                  <a:schemeClr val="accent1"/>
                </a:solidFill>
                <a:hlinkClick r:id="rId4"/>
              </a:rPr>
              <a:t>https://holifoodproject.eu/stakeholder-participation-page/</a:t>
            </a:r>
            <a:endParaRPr lang="en-US" sz="2800" b="1" dirty="0">
              <a:solidFill>
                <a:schemeClr val="accent1"/>
              </a:solidFill>
            </a:endParaRPr>
          </a:p>
          <a:p>
            <a:pPr algn="ctr"/>
            <a:endParaRPr lang="en-US" sz="2800" b="1" dirty="0">
              <a:solidFill>
                <a:schemeClr val="accent1"/>
              </a:solidFill>
            </a:endParaRPr>
          </a:p>
          <a:p>
            <a:pPr algn="ctr"/>
            <a:endParaRPr lang="en-US" sz="2800" b="1" dirty="0">
              <a:solidFill>
                <a:schemeClr val="accent1"/>
              </a:solidFill>
            </a:endParaRPr>
          </a:p>
        </p:txBody>
      </p:sp>
      <p:pic>
        <p:nvPicPr>
          <p:cNvPr id="5" name="Picture 4">
            <a:extLst>
              <a:ext uri="{FF2B5EF4-FFF2-40B4-BE49-F238E27FC236}">
                <a16:creationId xmlns:a16="http://schemas.microsoft.com/office/drawing/2014/main" id="{3991A486-892C-6F51-4824-442B5C517CBE}"/>
              </a:ext>
            </a:extLst>
          </p:cNvPr>
          <p:cNvPicPr>
            <a:picLocks noChangeAspect="1"/>
          </p:cNvPicPr>
          <p:nvPr/>
        </p:nvPicPr>
        <p:blipFill>
          <a:blip r:embed="rId5"/>
          <a:stretch>
            <a:fillRect/>
          </a:stretch>
        </p:blipFill>
        <p:spPr>
          <a:xfrm>
            <a:off x="5964369" y="1132017"/>
            <a:ext cx="5321825" cy="4686300"/>
          </a:xfrm>
          <a:prstGeom prst="rect">
            <a:avLst/>
          </a:prstGeom>
        </p:spPr>
      </p:pic>
    </p:spTree>
    <p:extLst>
      <p:ext uri="{BB962C8B-B14F-4D97-AF65-F5344CB8AC3E}">
        <p14:creationId xmlns:p14="http://schemas.microsoft.com/office/powerpoint/2010/main" val="3728007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276F78EC-3838-4B1A-BD30-09A263312A96}"/>
              </a:ext>
            </a:extLst>
          </p:cNvPr>
          <p:cNvSpPr>
            <a:spLocks noGrp="1" noChangeArrowheads="1"/>
          </p:cNvSpPr>
          <p:nvPr>
            <p:ph type="ctrTitle"/>
          </p:nvPr>
        </p:nvSpPr>
        <p:spPr/>
        <p:txBody>
          <a:bodyPr/>
          <a:lstStyle/>
          <a:p>
            <a:r>
              <a:rPr lang="en-GB" altLang="en-BE"/>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0053" name="Picture 2" descr="A group of people&#10;&#10;Description automatically generated with medium confidence">
            <a:extLst>
              <a:ext uri="{FF2B5EF4-FFF2-40B4-BE49-F238E27FC236}">
                <a16:creationId xmlns:a16="http://schemas.microsoft.com/office/drawing/2014/main" id="{786E3AB8-24A5-4653-A1F5-3B5946F8E3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9185" y="3429000"/>
            <a:ext cx="7134921"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0" name="Title 1">
            <a:extLst>
              <a:ext uri="{FF2B5EF4-FFF2-40B4-BE49-F238E27FC236}">
                <a16:creationId xmlns:a16="http://schemas.microsoft.com/office/drawing/2014/main" id="{9C7E2B3A-B587-4FE8-B9CB-861279464E92}"/>
              </a:ext>
            </a:extLst>
          </p:cNvPr>
          <p:cNvSpPr>
            <a:spLocks noGrp="1" noChangeArrowheads="1"/>
          </p:cNvSpPr>
          <p:nvPr>
            <p:ph type="title"/>
          </p:nvPr>
        </p:nvSpPr>
        <p:spPr/>
        <p:txBody>
          <a:bodyPr/>
          <a:lstStyle/>
          <a:p>
            <a:r>
              <a:rPr lang="fr-BE" altLang="en-BE"/>
              <a:t>Our values</a:t>
            </a:r>
          </a:p>
        </p:txBody>
      </p:sp>
      <p:sp>
        <p:nvSpPr>
          <p:cNvPr id="130051" name="Content Placeholder 2">
            <a:extLst>
              <a:ext uri="{FF2B5EF4-FFF2-40B4-BE49-F238E27FC236}">
                <a16:creationId xmlns:a16="http://schemas.microsoft.com/office/drawing/2014/main" id="{24734EB5-493E-4BBA-9BE5-C4C583246E8E}"/>
              </a:ext>
            </a:extLst>
          </p:cNvPr>
          <p:cNvSpPr>
            <a:spLocks noGrp="1" noChangeArrowheads="1"/>
          </p:cNvSpPr>
          <p:nvPr>
            <p:ph idx="1"/>
          </p:nvPr>
        </p:nvSpPr>
        <p:spPr>
          <a:xfrm>
            <a:off x="463550" y="1367624"/>
            <a:ext cx="11287125" cy="1217349"/>
          </a:xfrm>
        </p:spPr>
        <p:txBody>
          <a:bodyPr/>
          <a:lstStyle/>
          <a:p>
            <a:pPr marL="0" indent="0">
              <a:lnSpc>
                <a:spcPct val="100000"/>
              </a:lnSpc>
              <a:buNone/>
            </a:pPr>
            <a:r>
              <a:rPr lang="en-US" b="1" dirty="0">
                <a:solidFill>
                  <a:schemeClr val="accent1"/>
                </a:solidFill>
                <a:latin typeface="Calibri"/>
                <a:cs typeface="Calibri"/>
              </a:rPr>
              <a:t>Impartiality</a:t>
            </a:r>
            <a:r>
              <a:rPr lang="en-US" dirty="0">
                <a:solidFill>
                  <a:schemeClr val="accent1"/>
                </a:solidFill>
                <a:latin typeface="Calibri"/>
                <a:cs typeface="Calibri"/>
              </a:rPr>
              <a:t> and </a:t>
            </a:r>
            <a:r>
              <a:rPr lang="en-US" b="1" dirty="0">
                <a:solidFill>
                  <a:schemeClr val="accent1"/>
                </a:solidFill>
                <a:latin typeface="Calibri"/>
                <a:cs typeface="Calibri"/>
              </a:rPr>
              <a:t>scientific integrity </a:t>
            </a:r>
            <a:br>
              <a:rPr lang="en-US" b="1" dirty="0">
                <a:solidFill>
                  <a:schemeClr val="accent1"/>
                </a:solidFill>
                <a:latin typeface="Calibri"/>
                <a:cs typeface="Calibri"/>
              </a:rPr>
            </a:br>
            <a:r>
              <a:rPr lang="en-US" dirty="0">
                <a:solidFill>
                  <a:schemeClr val="accent1"/>
                </a:solidFill>
                <a:latin typeface="Calibri"/>
                <a:cs typeface="Calibri"/>
              </a:rPr>
              <a:t>sit at the heart of all we do.</a:t>
            </a:r>
          </a:p>
        </p:txBody>
      </p:sp>
      <p:sp>
        <p:nvSpPr>
          <p:cNvPr id="8" name="Content Placeholder 2">
            <a:extLst>
              <a:ext uri="{FF2B5EF4-FFF2-40B4-BE49-F238E27FC236}">
                <a16:creationId xmlns:a16="http://schemas.microsoft.com/office/drawing/2014/main" id="{0346E90B-0918-486C-B78B-386F605CC427}"/>
              </a:ext>
            </a:extLst>
          </p:cNvPr>
          <p:cNvSpPr txBox="1">
            <a:spLocks/>
          </p:cNvSpPr>
          <p:nvPr/>
        </p:nvSpPr>
        <p:spPr>
          <a:xfrm>
            <a:off x="563564" y="2824163"/>
            <a:ext cx="3811792" cy="3271837"/>
          </a:xfrm>
          <a:prstGeom prst="rect">
            <a:avLst/>
          </a:prstGeom>
        </p:spPr>
        <p:txBody>
          <a:bodyPr lIns="0" tIns="0" rIns="0" bIns="0" anchor="t"/>
          <a:lstStyle>
            <a:lvl1pPr marL="171446" indent="-171446" algn="l" defTabSz="914378" rtl="0" eaLnBrk="1" latinLnBrk="0" hangingPunct="1">
              <a:spcBef>
                <a:spcPts val="900"/>
              </a:spcBef>
              <a:buClr>
                <a:schemeClr val="accent1"/>
              </a:buClr>
              <a:buFont typeface="Arial" panose="020B0604020202020204" pitchFamily="34" charset="0"/>
              <a:buChar char="•"/>
              <a:defRPr sz="2000" kern="800" spc="0">
                <a:solidFill>
                  <a:schemeClr val="tx1"/>
                </a:solidFill>
                <a:latin typeface="Calibri" panose="020F0502020204030204" pitchFamily="34" charset="0"/>
                <a:ea typeface="+mn-ea"/>
                <a:cs typeface="Calibri" panose="020F0502020204030204" pitchFamily="34" charset="0"/>
              </a:defRPr>
            </a:lvl1pPr>
            <a:lvl2pPr marL="344480" indent="-173034" algn="l" defTabSz="914378" rtl="0" eaLnBrk="1" latinLnBrk="0" hangingPunct="1">
              <a:spcBef>
                <a:spcPts val="900"/>
              </a:spcBef>
              <a:buClr>
                <a:schemeClr val="accent1"/>
              </a:buClr>
              <a:buFont typeface="Arial" panose="020B0604020202020204" pitchFamily="34" charset="0"/>
              <a:buChar char="–"/>
              <a:defRPr sz="1600" kern="800" spc="0">
                <a:solidFill>
                  <a:schemeClr val="tx1"/>
                </a:solidFill>
                <a:latin typeface="Calibri" panose="020F0502020204030204" pitchFamily="34" charset="0"/>
                <a:ea typeface="+mn-ea"/>
                <a:cs typeface="Calibri" panose="020F0502020204030204" pitchFamily="34" charset="0"/>
              </a:defRPr>
            </a:lvl2pPr>
            <a:lvl3pPr marL="515925" indent="-171446" algn="l" defTabSz="914378" rtl="0" eaLnBrk="1" latinLnBrk="0" hangingPunct="1">
              <a:spcBef>
                <a:spcPts val="900"/>
              </a:spcBef>
              <a:buClr>
                <a:schemeClr val="accent1"/>
              </a:buClr>
              <a:buFont typeface="Arial" panose="020B0604020202020204" pitchFamily="34" charset="0"/>
              <a:buChar char="•"/>
              <a:defRPr sz="1600" kern="800" spc="0">
                <a:solidFill>
                  <a:schemeClr val="tx1"/>
                </a:solidFill>
                <a:latin typeface="Calibri" panose="020F0502020204030204" pitchFamily="34" charset="0"/>
                <a:ea typeface="+mn-ea"/>
                <a:cs typeface="Calibri" panose="020F0502020204030204" pitchFamily="34" charset="0"/>
              </a:defRPr>
            </a:lvl3pPr>
            <a:lvl4pPr marL="687371" indent="-171446" algn="l" defTabSz="914378" rtl="0" eaLnBrk="1" latinLnBrk="0" hangingPunct="1">
              <a:spcBef>
                <a:spcPts val="900"/>
              </a:spcBef>
              <a:buClr>
                <a:schemeClr val="accent1"/>
              </a:buClr>
              <a:buFont typeface="Arial" panose="020B0604020202020204" pitchFamily="34" charset="0"/>
              <a:buChar char="–"/>
              <a:defRPr sz="1600" kern="800" spc="0">
                <a:solidFill>
                  <a:schemeClr val="tx1"/>
                </a:solidFill>
                <a:latin typeface="Calibri" panose="020F0502020204030204" pitchFamily="34" charset="0"/>
                <a:ea typeface="+mn-ea"/>
                <a:cs typeface="Calibri" panose="020F0502020204030204" pitchFamily="34" charset="0"/>
              </a:defRPr>
            </a:lvl4pPr>
            <a:lvl5pPr marL="858817" indent="-171446" algn="l" defTabSz="914378" rtl="0" eaLnBrk="1" latinLnBrk="0" hangingPunct="1">
              <a:spcBef>
                <a:spcPts val="900"/>
              </a:spcBef>
              <a:buClr>
                <a:schemeClr val="accent1"/>
              </a:buClr>
              <a:buFont typeface="Arial" panose="020B0604020202020204" pitchFamily="34" charset="0"/>
              <a:buChar char="»"/>
              <a:defRPr sz="1600" kern="800" spc="0">
                <a:solidFill>
                  <a:schemeClr val="tx1"/>
                </a:solidFill>
                <a:latin typeface="Calibri" panose="020F0502020204030204" pitchFamily="34" charset="0"/>
                <a:ea typeface="+mn-ea"/>
                <a:cs typeface="Calibri" panose="020F050202020403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120000"/>
              </a:lnSpc>
              <a:spcBef>
                <a:spcPts val="100"/>
              </a:spcBef>
              <a:spcAft>
                <a:spcPts val="100"/>
              </a:spcAft>
              <a:buClr>
                <a:schemeClr val="accent2"/>
              </a:buClr>
              <a:buFont typeface="Arial" panose="020B0604020202020204" pitchFamily="34" charset="0"/>
              <a:buNone/>
              <a:defRPr/>
            </a:pPr>
            <a:r>
              <a:rPr lang="en-US" altLang="en-US" sz="2400" spc="-8" dirty="0">
                <a:solidFill>
                  <a:schemeClr val="tx2"/>
                </a:solidFill>
                <a:latin typeface="Calibri"/>
                <a:cs typeface="Calibri"/>
              </a:rPr>
              <a:t>All our content is derived from </a:t>
            </a:r>
            <a:r>
              <a:rPr lang="en-US" altLang="en-US" sz="2400" b="1" spc="-8" dirty="0">
                <a:solidFill>
                  <a:schemeClr val="tx2"/>
                </a:solidFill>
                <a:latin typeface="Calibri"/>
                <a:cs typeface="Calibri"/>
              </a:rPr>
              <a:t>peer-reviewed science </a:t>
            </a:r>
            <a:r>
              <a:rPr lang="en-US" sz="2400" dirty="0">
                <a:solidFill>
                  <a:schemeClr val="tx2"/>
                </a:solidFill>
                <a:latin typeface="Calibri"/>
                <a:ea typeface="Calibri" panose="020F0502020204030204" pitchFamily="34" charset="0"/>
                <a:cs typeface="Calibri"/>
              </a:rPr>
              <a:t>and authoritative bodies such as the WHO, FAO and European authorities,</a:t>
            </a:r>
            <a:r>
              <a:rPr lang="en-US" altLang="en-US" sz="2400" b="1" spc="-8" dirty="0">
                <a:solidFill>
                  <a:schemeClr val="tx2"/>
                </a:solidFill>
                <a:latin typeface="Calibri"/>
                <a:cs typeface="Calibri"/>
              </a:rPr>
              <a:t> </a:t>
            </a:r>
            <a:r>
              <a:rPr lang="en-US" altLang="en-US" sz="2400" spc="-8" dirty="0">
                <a:solidFill>
                  <a:schemeClr val="tx2"/>
                </a:solidFill>
                <a:latin typeface="Calibri"/>
                <a:cs typeface="Calibri"/>
              </a:rPr>
              <a:t>and reviewed by an independent </a:t>
            </a:r>
            <a:r>
              <a:rPr lang="en-US" altLang="en-US" sz="2400" b="1" spc="-8" dirty="0">
                <a:solidFill>
                  <a:schemeClr val="tx2"/>
                </a:solidFill>
                <a:latin typeface="Calibri"/>
                <a:cs typeface="Calibri"/>
              </a:rPr>
              <a:t>Scientific Advisory Board.</a:t>
            </a:r>
            <a:endParaRPr lang="en-US" altLang="en-US" sz="2400" b="1" spc="-8" dirty="0">
              <a:solidFill>
                <a:schemeClr val="tx2"/>
              </a:solidFill>
            </a:endParaRPr>
          </a:p>
        </p:txBody>
      </p:sp>
    </p:spTree>
    <p:extLst>
      <p:ext uri="{BB962C8B-B14F-4D97-AF65-F5344CB8AC3E}">
        <p14:creationId xmlns:p14="http://schemas.microsoft.com/office/powerpoint/2010/main" val="3325536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4273EA37-EC82-474C-9356-40A51F85914D}"/>
              </a:ext>
            </a:extLst>
          </p:cNvPr>
          <p:cNvSpPr>
            <a:spLocks noGrp="1"/>
          </p:cNvSpPr>
          <p:nvPr>
            <p:ph type="title"/>
          </p:nvPr>
        </p:nvSpPr>
        <p:spPr>
          <a:xfrm>
            <a:off x="463824" y="444775"/>
            <a:ext cx="12023877" cy="647927"/>
          </a:xfrm>
        </p:spPr>
        <p:txBody>
          <a:bodyPr>
            <a:normAutofit/>
          </a:bodyPr>
          <a:lstStyle/>
          <a:p>
            <a:r>
              <a:rPr lang="en-GB" b="1" dirty="0">
                <a:solidFill>
                  <a:srgbClr val="002060"/>
                </a:solidFill>
              </a:rPr>
              <a:t>Our long-term goals</a:t>
            </a:r>
          </a:p>
        </p:txBody>
      </p:sp>
      <p:sp>
        <p:nvSpPr>
          <p:cNvPr id="2" name="Rectangle: Rounded Corners 1">
            <a:extLst>
              <a:ext uri="{FF2B5EF4-FFF2-40B4-BE49-F238E27FC236}">
                <a16:creationId xmlns:a16="http://schemas.microsoft.com/office/drawing/2014/main" id="{F0BA4E6E-5A78-488A-8D09-D32B954A730E}"/>
              </a:ext>
            </a:extLst>
          </p:cNvPr>
          <p:cNvSpPr/>
          <p:nvPr/>
        </p:nvSpPr>
        <p:spPr>
          <a:xfrm>
            <a:off x="3208184" y="4374484"/>
            <a:ext cx="3057635" cy="9793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2"/>
                </a:solidFill>
              </a:rPr>
              <a:t>to facilitate the </a:t>
            </a:r>
            <a:br>
              <a:rPr lang="en-US" sz="2000" dirty="0">
                <a:solidFill>
                  <a:schemeClr val="tx2"/>
                </a:solidFill>
              </a:rPr>
            </a:br>
            <a:r>
              <a:rPr lang="en-US" sz="2000" b="1" dirty="0">
                <a:solidFill>
                  <a:schemeClr val="tx2"/>
                </a:solidFill>
              </a:rPr>
              <a:t>healthy &amp; sustainable</a:t>
            </a:r>
            <a:br>
              <a:rPr lang="en-US" sz="2000" b="1" dirty="0">
                <a:solidFill>
                  <a:schemeClr val="tx2"/>
                </a:solidFill>
              </a:rPr>
            </a:br>
            <a:r>
              <a:rPr lang="en-US" sz="2000" b="1" dirty="0">
                <a:solidFill>
                  <a:schemeClr val="tx2"/>
                </a:solidFill>
              </a:rPr>
              <a:t>diet shift</a:t>
            </a:r>
            <a:endParaRPr lang="en-BE" sz="2000" b="1" dirty="0">
              <a:solidFill>
                <a:schemeClr val="tx2"/>
              </a:solidFill>
            </a:endParaRPr>
          </a:p>
        </p:txBody>
      </p:sp>
      <p:sp>
        <p:nvSpPr>
          <p:cNvPr id="20" name="Rectangle: Rounded Corners 19">
            <a:extLst>
              <a:ext uri="{FF2B5EF4-FFF2-40B4-BE49-F238E27FC236}">
                <a16:creationId xmlns:a16="http://schemas.microsoft.com/office/drawing/2014/main" id="{4939309A-6E67-43BD-A994-E0A9AF052DD0}"/>
              </a:ext>
            </a:extLst>
          </p:cNvPr>
          <p:cNvSpPr/>
          <p:nvPr/>
        </p:nvSpPr>
        <p:spPr>
          <a:xfrm>
            <a:off x="6047183" y="4321217"/>
            <a:ext cx="2935352" cy="15138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2"/>
                </a:solidFill>
              </a:rPr>
              <a:t>to support the </a:t>
            </a:r>
            <a:r>
              <a:rPr lang="en-US" sz="2000" b="1" dirty="0">
                <a:solidFill>
                  <a:schemeClr val="tx2"/>
                </a:solidFill>
              </a:rPr>
              <a:t>prevention </a:t>
            </a:r>
            <a:r>
              <a:rPr lang="en-US" sz="2000" dirty="0">
                <a:solidFill>
                  <a:schemeClr val="tx2"/>
                </a:solidFill>
              </a:rPr>
              <a:t>of diet- and lifestyle-related </a:t>
            </a:r>
            <a:r>
              <a:rPr lang="en-US" sz="2000" b="1" dirty="0">
                <a:solidFill>
                  <a:schemeClr val="tx2"/>
                </a:solidFill>
              </a:rPr>
              <a:t>NCDs</a:t>
            </a:r>
            <a:endParaRPr lang="en-BE" sz="2000" b="1" dirty="0">
              <a:solidFill>
                <a:schemeClr val="tx2"/>
              </a:solidFill>
            </a:endParaRPr>
          </a:p>
        </p:txBody>
      </p:sp>
      <p:sp>
        <p:nvSpPr>
          <p:cNvPr id="22" name="Rectangle: Rounded Corners 21">
            <a:extLst>
              <a:ext uri="{FF2B5EF4-FFF2-40B4-BE49-F238E27FC236}">
                <a16:creationId xmlns:a16="http://schemas.microsoft.com/office/drawing/2014/main" id="{0F9D37D3-5732-41DA-ABD0-E4A0D1CA5250}"/>
              </a:ext>
            </a:extLst>
          </p:cNvPr>
          <p:cNvSpPr/>
          <p:nvPr/>
        </p:nvSpPr>
        <p:spPr>
          <a:xfrm>
            <a:off x="8651251" y="4321217"/>
            <a:ext cx="3379284" cy="15138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2"/>
                </a:solidFill>
              </a:rPr>
              <a:t>to empower </a:t>
            </a:r>
            <a:br>
              <a:rPr lang="en-US" sz="2000" dirty="0">
                <a:solidFill>
                  <a:schemeClr val="tx2"/>
                </a:solidFill>
              </a:rPr>
            </a:br>
            <a:r>
              <a:rPr lang="en-US" sz="2000" b="1" dirty="0">
                <a:solidFill>
                  <a:schemeClr val="tx2"/>
                </a:solidFill>
              </a:rPr>
              <a:t>food waste</a:t>
            </a:r>
            <a:r>
              <a:rPr lang="en-US" sz="2000" dirty="0">
                <a:solidFill>
                  <a:schemeClr val="tx2"/>
                </a:solidFill>
              </a:rPr>
              <a:t> </a:t>
            </a:r>
            <a:r>
              <a:rPr lang="en-US" sz="2000" b="1" dirty="0">
                <a:solidFill>
                  <a:schemeClr val="tx2"/>
                </a:solidFill>
              </a:rPr>
              <a:t>reduction</a:t>
            </a:r>
            <a:br>
              <a:rPr lang="en-US" sz="2000" b="1" dirty="0">
                <a:solidFill>
                  <a:schemeClr val="tx2"/>
                </a:solidFill>
              </a:rPr>
            </a:br>
            <a:r>
              <a:rPr lang="en-US" sz="2000" dirty="0">
                <a:solidFill>
                  <a:schemeClr val="tx2"/>
                </a:solidFill>
              </a:rPr>
              <a:t>at consumption level </a:t>
            </a:r>
            <a:endParaRPr lang="en-BE" sz="2000" b="1" dirty="0">
              <a:solidFill>
                <a:schemeClr val="tx2"/>
              </a:solidFill>
            </a:endParaRPr>
          </a:p>
        </p:txBody>
      </p:sp>
      <p:pic>
        <p:nvPicPr>
          <p:cNvPr id="4" name="Picture 3">
            <a:extLst>
              <a:ext uri="{FF2B5EF4-FFF2-40B4-BE49-F238E27FC236}">
                <a16:creationId xmlns:a16="http://schemas.microsoft.com/office/drawing/2014/main" id="{0973745B-DD11-7463-7DB9-8BEC19F7E04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49219" y="1596497"/>
            <a:ext cx="11072223" cy="2842045"/>
          </a:xfrm>
          <a:prstGeom prst="rect">
            <a:avLst/>
          </a:prstGeom>
        </p:spPr>
      </p:pic>
      <p:sp>
        <p:nvSpPr>
          <p:cNvPr id="5" name="Rectangle: Rounded Corners 1">
            <a:extLst>
              <a:ext uri="{FF2B5EF4-FFF2-40B4-BE49-F238E27FC236}">
                <a16:creationId xmlns:a16="http://schemas.microsoft.com/office/drawing/2014/main" id="{11ADD367-9DD2-CA72-02E7-7F8B9805EC49}"/>
              </a:ext>
            </a:extLst>
          </p:cNvPr>
          <p:cNvSpPr/>
          <p:nvPr/>
        </p:nvSpPr>
        <p:spPr>
          <a:xfrm>
            <a:off x="337942" y="4374483"/>
            <a:ext cx="3057635" cy="14606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2"/>
                </a:solidFill>
              </a:rPr>
              <a:t>to build </a:t>
            </a:r>
            <a:r>
              <a:rPr lang="en-US" sz="2000" b="1" dirty="0">
                <a:solidFill>
                  <a:schemeClr val="tx2"/>
                </a:solidFill>
              </a:rPr>
              <a:t>food &amp;</a:t>
            </a:r>
            <a:br>
              <a:rPr lang="en-US" sz="2000" b="1" dirty="0">
                <a:solidFill>
                  <a:schemeClr val="tx2"/>
                </a:solidFill>
              </a:rPr>
            </a:br>
            <a:r>
              <a:rPr lang="en-US" sz="2000" b="1" dirty="0">
                <a:solidFill>
                  <a:schemeClr val="tx2"/>
                </a:solidFill>
              </a:rPr>
              <a:t>health science literacy</a:t>
            </a:r>
            <a:br>
              <a:rPr lang="en-US" sz="2000" b="1" dirty="0">
                <a:solidFill>
                  <a:schemeClr val="tx2"/>
                </a:solidFill>
              </a:rPr>
            </a:br>
            <a:r>
              <a:rPr lang="en-US" sz="2000" dirty="0">
                <a:solidFill>
                  <a:schemeClr val="tx2"/>
                </a:solidFill>
              </a:rPr>
              <a:t>&amp; promote evidence-based decision-making </a:t>
            </a:r>
            <a:endParaRPr lang="en-BE" sz="2000" b="1" dirty="0">
              <a:solidFill>
                <a:schemeClr val="tx2"/>
              </a:solidFill>
            </a:endParaRPr>
          </a:p>
        </p:txBody>
      </p:sp>
    </p:spTree>
    <p:extLst>
      <p:ext uri="{BB962C8B-B14F-4D97-AF65-F5344CB8AC3E}">
        <p14:creationId xmlns:p14="http://schemas.microsoft.com/office/powerpoint/2010/main" val="1345945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A9AF-E4D0-3B81-D369-B79E2EDE97F5}"/>
              </a:ext>
            </a:extLst>
          </p:cNvPr>
          <p:cNvSpPr>
            <a:spLocks noGrp="1"/>
          </p:cNvSpPr>
          <p:nvPr>
            <p:ph type="title"/>
          </p:nvPr>
        </p:nvSpPr>
        <p:spPr/>
        <p:txBody>
          <a:bodyPr/>
          <a:lstStyle/>
          <a:p>
            <a:r>
              <a:rPr lang="en-GB" dirty="0"/>
              <a:t>What we do on a daily basis</a:t>
            </a:r>
            <a:endParaRPr lang="en-BE" dirty="0"/>
          </a:p>
        </p:txBody>
      </p:sp>
      <p:pic>
        <p:nvPicPr>
          <p:cNvPr id="11" name="Image 10">
            <a:extLst>
              <a:ext uri="{FF2B5EF4-FFF2-40B4-BE49-F238E27FC236}">
                <a16:creationId xmlns:a16="http://schemas.microsoft.com/office/drawing/2014/main" id="{CF4ED0F0-D8C3-83A7-06BD-4D4E0A9376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094" y="1716354"/>
            <a:ext cx="2072266" cy="2072266"/>
          </a:xfrm>
          <a:prstGeom prst="rect">
            <a:avLst/>
          </a:prstGeom>
        </p:spPr>
      </p:pic>
      <p:pic>
        <p:nvPicPr>
          <p:cNvPr id="13" name="Image 12">
            <a:extLst>
              <a:ext uri="{FF2B5EF4-FFF2-40B4-BE49-F238E27FC236}">
                <a16:creationId xmlns:a16="http://schemas.microsoft.com/office/drawing/2014/main" id="{B4C5DD45-FAFB-5480-9A13-EC13942969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1059" y="1716354"/>
            <a:ext cx="2072266" cy="2072266"/>
          </a:xfrm>
          <a:prstGeom prst="rect">
            <a:avLst/>
          </a:prstGeom>
        </p:spPr>
      </p:pic>
      <p:pic>
        <p:nvPicPr>
          <p:cNvPr id="15" name="Image 14">
            <a:extLst>
              <a:ext uri="{FF2B5EF4-FFF2-40B4-BE49-F238E27FC236}">
                <a16:creationId xmlns:a16="http://schemas.microsoft.com/office/drawing/2014/main" id="{2397E0E5-A011-3863-A0E6-1E8EDCED13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52359" y="1716354"/>
            <a:ext cx="2072266" cy="2072266"/>
          </a:xfrm>
          <a:prstGeom prst="rect">
            <a:avLst/>
          </a:prstGeom>
        </p:spPr>
      </p:pic>
      <p:pic>
        <p:nvPicPr>
          <p:cNvPr id="17" name="Image 16">
            <a:extLst>
              <a:ext uri="{FF2B5EF4-FFF2-40B4-BE49-F238E27FC236}">
                <a16:creationId xmlns:a16="http://schemas.microsoft.com/office/drawing/2014/main" id="{2EB4D0E4-F73D-6DF2-FF97-FE5F730413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4025" y="1698670"/>
            <a:ext cx="2107634" cy="2107634"/>
          </a:xfrm>
          <a:prstGeom prst="rect">
            <a:avLst/>
          </a:prstGeom>
        </p:spPr>
      </p:pic>
      <p:sp>
        <p:nvSpPr>
          <p:cNvPr id="18" name="Rectangle: Rounded Corners 1">
            <a:extLst>
              <a:ext uri="{FF2B5EF4-FFF2-40B4-BE49-F238E27FC236}">
                <a16:creationId xmlns:a16="http://schemas.microsoft.com/office/drawing/2014/main" id="{E0C87BB9-6274-C696-826A-63D1BA533C01}"/>
              </a:ext>
            </a:extLst>
          </p:cNvPr>
          <p:cNvSpPr/>
          <p:nvPr/>
        </p:nvSpPr>
        <p:spPr>
          <a:xfrm>
            <a:off x="3527280" y="4046897"/>
            <a:ext cx="2326230" cy="1671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GB" sz="2000" dirty="0">
                <a:solidFill>
                  <a:schemeClr val="tx2"/>
                </a:solidFill>
              </a:rPr>
              <a:t>counter misrepresentation </a:t>
            </a:r>
            <a:br>
              <a:rPr lang="en-GB" sz="2000" dirty="0">
                <a:solidFill>
                  <a:schemeClr val="tx2"/>
                </a:solidFill>
              </a:rPr>
            </a:br>
            <a:r>
              <a:rPr lang="en-GB" sz="2000" dirty="0">
                <a:solidFill>
                  <a:schemeClr val="tx2"/>
                </a:solidFill>
              </a:rPr>
              <a:t>of science and </a:t>
            </a:r>
            <a:r>
              <a:rPr lang="en-GB" sz="2000" b="1" dirty="0">
                <a:solidFill>
                  <a:schemeClr val="tx2"/>
                </a:solidFill>
              </a:rPr>
              <a:t>encourage critical thinking</a:t>
            </a:r>
            <a:endParaRPr lang="en-BE" sz="2000" b="1" dirty="0">
              <a:solidFill>
                <a:schemeClr val="tx2"/>
              </a:solidFill>
            </a:endParaRPr>
          </a:p>
        </p:txBody>
      </p:sp>
      <p:sp>
        <p:nvSpPr>
          <p:cNvPr id="19" name="Rectangle: Rounded Corners 19">
            <a:extLst>
              <a:ext uri="{FF2B5EF4-FFF2-40B4-BE49-F238E27FC236}">
                <a16:creationId xmlns:a16="http://schemas.microsoft.com/office/drawing/2014/main" id="{1E417010-EDD2-0A42-361F-8A4FE69A51BE}"/>
              </a:ext>
            </a:extLst>
          </p:cNvPr>
          <p:cNvSpPr/>
          <p:nvPr/>
        </p:nvSpPr>
        <p:spPr>
          <a:xfrm>
            <a:off x="9272394" y="4046897"/>
            <a:ext cx="2032196" cy="13594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2000" dirty="0">
                <a:solidFill>
                  <a:schemeClr val="tx2"/>
                </a:solidFill>
              </a:rPr>
              <a:t>promote </a:t>
            </a:r>
            <a:r>
              <a:rPr lang="en-US" sz="2000" b="1" dirty="0">
                <a:solidFill>
                  <a:schemeClr val="tx2"/>
                </a:solidFill>
              </a:rPr>
              <a:t>evidence-based decision making</a:t>
            </a:r>
            <a:endParaRPr lang="en-BE" sz="2000" b="1" dirty="0">
              <a:solidFill>
                <a:schemeClr val="tx2"/>
              </a:solidFill>
            </a:endParaRPr>
          </a:p>
        </p:txBody>
      </p:sp>
      <p:sp>
        <p:nvSpPr>
          <p:cNvPr id="20" name="Rectangle: Rounded Corners 21">
            <a:extLst>
              <a:ext uri="{FF2B5EF4-FFF2-40B4-BE49-F238E27FC236}">
                <a16:creationId xmlns:a16="http://schemas.microsoft.com/office/drawing/2014/main" id="{3F237809-2397-CD11-6A6C-029A92DA3045}"/>
              </a:ext>
            </a:extLst>
          </p:cNvPr>
          <p:cNvSpPr/>
          <p:nvPr/>
        </p:nvSpPr>
        <p:spPr>
          <a:xfrm>
            <a:off x="6373117" y="4046897"/>
            <a:ext cx="2239908" cy="15138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GB" sz="2000" dirty="0">
                <a:solidFill>
                  <a:schemeClr val="tx2"/>
                </a:solidFill>
              </a:rPr>
              <a:t>gather, use and communicate </a:t>
            </a:r>
            <a:br>
              <a:rPr lang="en-GB" sz="2000" dirty="0">
                <a:solidFill>
                  <a:schemeClr val="tx2"/>
                </a:solidFill>
              </a:rPr>
            </a:br>
            <a:r>
              <a:rPr lang="en-GB" sz="2000" dirty="0">
                <a:solidFill>
                  <a:schemeClr val="tx2"/>
                </a:solidFill>
              </a:rPr>
              <a:t>pan-European </a:t>
            </a:r>
            <a:r>
              <a:rPr lang="en-GB" sz="2000" b="1" dirty="0">
                <a:solidFill>
                  <a:schemeClr val="tx2"/>
                </a:solidFill>
              </a:rPr>
              <a:t>consumer insights</a:t>
            </a:r>
            <a:endParaRPr lang="en-BE" sz="2000" b="1" dirty="0">
              <a:solidFill>
                <a:schemeClr val="tx2"/>
              </a:solidFill>
            </a:endParaRPr>
          </a:p>
        </p:txBody>
      </p:sp>
      <p:sp>
        <p:nvSpPr>
          <p:cNvPr id="21" name="Rectangle: Rounded Corners 1">
            <a:extLst>
              <a:ext uri="{FF2B5EF4-FFF2-40B4-BE49-F238E27FC236}">
                <a16:creationId xmlns:a16="http://schemas.microsoft.com/office/drawing/2014/main" id="{BB52AB6A-A848-F6C7-5D8F-D710B290C97A}"/>
              </a:ext>
            </a:extLst>
          </p:cNvPr>
          <p:cNvSpPr/>
          <p:nvPr/>
        </p:nvSpPr>
        <p:spPr>
          <a:xfrm>
            <a:off x="480416" y="4046897"/>
            <a:ext cx="2722256" cy="17748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GB" sz="2000" dirty="0">
                <a:solidFill>
                  <a:schemeClr val="tx2"/>
                </a:solidFill>
              </a:rPr>
              <a:t>translate complex food &amp; nutrition science into </a:t>
            </a:r>
            <a:r>
              <a:rPr lang="en-GB" sz="2000" b="1" dirty="0">
                <a:solidFill>
                  <a:schemeClr val="tx2"/>
                </a:solidFill>
              </a:rPr>
              <a:t>accessible, relevant and trustworthy content</a:t>
            </a:r>
            <a:r>
              <a:rPr lang="en-GB" sz="2000" dirty="0">
                <a:solidFill>
                  <a:schemeClr val="tx2"/>
                </a:solidFill>
              </a:rPr>
              <a:t>, for </a:t>
            </a:r>
            <a:br>
              <a:rPr lang="en-GB" sz="2000" dirty="0">
                <a:solidFill>
                  <a:schemeClr val="tx2"/>
                </a:solidFill>
              </a:rPr>
            </a:br>
            <a:r>
              <a:rPr lang="en-GB" sz="2000" dirty="0">
                <a:solidFill>
                  <a:schemeClr val="tx2"/>
                </a:solidFill>
              </a:rPr>
              <a:t>European citizens</a:t>
            </a:r>
            <a:endParaRPr lang="en-BE" sz="2000" b="1" dirty="0">
              <a:solidFill>
                <a:schemeClr val="tx2"/>
              </a:solidFill>
            </a:endParaRPr>
          </a:p>
        </p:txBody>
      </p:sp>
      <p:cxnSp>
        <p:nvCxnSpPr>
          <p:cNvPr id="24" name="Connecteur droit 23">
            <a:extLst>
              <a:ext uri="{FF2B5EF4-FFF2-40B4-BE49-F238E27FC236}">
                <a16:creationId xmlns:a16="http://schemas.microsoft.com/office/drawing/2014/main" id="{A55F071C-C6C4-4F5F-91FE-9CA84E25037F}"/>
              </a:ext>
            </a:extLst>
          </p:cNvPr>
          <p:cNvCxnSpPr>
            <a:cxnSpLocks/>
          </p:cNvCxnSpPr>
          <p:nvPr/>
        </p:nvCxnSpPr>
        <p:spPr>
          <a:xfrm>
            <a:off x="6093927" y="4129754"/>
            <a:ext cx="0" cy="1589129"/>
          </a:xfrm>
          <a:prstGeom prst="line">
            <a:avLst/>
          </a:prstGeom>
          <a:ln w="50800">
            <a:solidFill>
              <a:srgbClr val="F6D51B"/>
            </a:solidFill>
          </a:ln>
        </p:spPr>
        <p:style>
          <a:lnRef idx="1">
            <a:schemeClr val="accent2"/>
          </a:lnRef>
          <a:fillRef idx="0">
            <a:schemeClr val="accent2"/>
          </a:fillRef>
          <a:effectRef idx="0">
            <a:schemeClr val="accent2"/>
          </a:effectRef>
          <a:fontRef idx="minor">
            <a:schemeClr val="tx1"/>
          </a:fontRef>
        </p:style>
      </p:cxnSp>
      <p:cxnSp>
        <p:nvCxnSpPr>
          <p:cNvPr id="29" name="Connecteur droit 28">
            <a:extLst>
              <a:ext uri="{FF2B5EF4-FFF2-40B4-BE49-F238E27FC236}">
                <a16:creationId xmlns:a16="http://schemas.microsoft.com/office/drawing/2014/main" id="{0FC8638F-EC7C-226A-6926-2B781B244FFA}"/>
              </a:ext>
            </a:extLst>
          </p:cNvPr>
          <p:cNvCxnSpPr>
            <a:cxnSpLocks/>
          </p:cNvCxnSpPr>
          <p:nvPr/>
        </p:nvCxnSpPr>
        <p:spPr>
          <a:xfrm>
            <a:off x="8909517" y="4129752"/>
            <a:ext cx="0" cy="1589129"/>
          </a:xfrm>
          <a:prstGeom prst="line">
            <a:avLst/>
          </a:prstGeom>
          <a:ln w="50800">
            <a:solidFill>
              <a:srgbClr val="F6D51B"/>
            </a:solidFill>
          </a:ln>
        </p:spPr>
        <p:style>
          <a:lnRef idx="1">
            <a:schemeClr val="accent2"/>
          </a:lnRef>
          <a:fillRef idx="0">
            <a:schemeClr val="accent2"/>
          </a:fillRef>
          <a:effectRef idx="0">
            <a:schemeClr val="accent2"/>
          </a:effectRef>
          <a:fontRef idx="minor">
            <a:schemeClr val="tx1"/>
          </a:fontRef>
        </p:style>
      </p:cxnSp>
      <p:cxnSp>
        <p:nvCxnSpPr>
          <p:cNvPr id="30" name="Connecteur droit 29">
            <a:extLst>
              <a:ext uri="{FF2B5EF4-FFF2-40B4-BE49-F238E27FC236}">
                <a16:creationId xmlns:a16="http://schemas.microsoft.com/office/drawing/2014/main" id="{3E71EAE6-2796-FE06-1851-EE0E6DF685B8}"/>
              </a:ext>
            </a:extLst>
          </p:cNvPr>
          <p:cNvCxnSpPr>
            <a:cxnSpLocks/>
          </p:cNvCxnSpPr>
          <p:nvPr/>
        </p:nvCxnSpPr>
        <p:spPr>
          <a:xfrm>
            <a:off x="3426927" y="4129753"/>
            <a:ext cx="0" cy="1589129"/>
          </a:xfrm>
          <a:prstGeom prst="line">
            <a:avLst/>
          </a:prstGeom>
          <a:ln w="50800">
            <a:solidFill>
              <a:srgbClr val="F6D51B"/>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41004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4C10510-592A-40D7-A816-5EEE536DB1DD}"/>
              </a:ext>
            </a:extLst>
          </p:cNvPr>
          <p:cNvSpPr>
            <a:spLocks noGrp="1"/>
          </p:cNvSpPr>
          <p:nvPr>
            <p:ph type="title"/>
          </p:nvPr>
        </p:nvSpPr>
        <p:spPr>
          <a:xfrm>
            <a:off x="470968" y="463825"/>
            <a:ext cx="12023877" cy="647927"/>
          </a:xfrm>
        </p:spPr>
        <p:txBody>
          <a:bodyPr>
            <a:normAutofit/>
          </a:bodyPr>
          <a:lstStyle/>
          <a:p>
            <a:r>
              <a:rPr lang="en-GB" dirty="0"/>
              <a:t>Our tools</a:t>
            </a:r>
          </a:p>
        </p:txBody>
      </p:sp>
      <p:sp>
        <p:nvSpPr>
          <p:cNvPr id="6" name="Rectangle: Rounded Corners 5">
            <a:extLst>
              <a:ext uri="{FF2B5EF4-FFF2-40B4-BE49-F238E27FC236}">
                <a16:creationId xmlns:a16="http://schemas.microsoft.com/office/drawing/2014/main" id="{569E9987-DE6E-49BE-83D5-524F670BB536}"/>
              </a:ext>
            </a:extLst>
          </p:cNvPr>
          <p:cNvSpPr/>
          <p:nvPr/>
        </p:nvSpPr>
        <p:spPr>
          <a:xfrm>
            <a:off x="579675" y="2055330"/>
            <a:ext cx="3533022" cy="3204560"/>
          </a:xfrm>
          <a:prstGeom prst="roundRect">
            <a:avLst>
              <a:gd name="adj" fmla="val 5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LID4096"/>
          </a:p>
        </p:txBody>
      </p:sp>
      <p:sp>
        <p:nvSpPr>
          <p:cNvPr id="25" name="Rectangle 24">
            <a:extLst>
              <a:ext uri="{FF2B5EF4-FFF2-40B4-BE49-F238E27FC236}">
                <a16:creationId xmlns:a16="http://schemas.microsoft.com/office/drawing/2014/main" id="{C8CAF7F9-93E9-493F-92BE-0DF93A4066A5}"/>
              </a:ext>
            </a:extLst>
          </p:cNvPr>
          <p:cNvSpPr/>
          <p:nvPr/>
        </p:nvSpPr>
        <p:spPr>
          <a:xfrm>
            <a:off x="1160401" y="2266079"/>
            <a:ext cx="2632101" cy="2993812"/>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t"/>
          <a:lstStyle/>
          <a:p>
            <a:endParaRPr lang="LID4096"/>
          </a:p>
        </p:txBody>
      </p:sp>
      <p:sp>
        <p:nvSpPr>
          <p:cNvPr id="43" name="Accolade fermante 42">
            <a:extLst>
              <a:ext uri="{FF2B5EF4-FFF2-40B4-BE49-F238E27FC236}">
                <a16:creationId xmlns:a16="http://schemas.microsoft.com/office/drawing/2014/main" id="{0F70C502-3629-99AD-C887-4A8EDD6360CA}"/>
              </a:ext>
            </a:extLst>
          </p:cNvPr>
          <p:cNvSpPr/>
          <p:nvPr/>
        </p:nvSpPr>
        <p:spPr>
          <a:xfrm rot="5400000">
            <a:off x="5871472" y="286781"/>
            <a:ext cx="299591" cy="11182120"/>
          </a:xfrm>
          <a:prstGeom prst="rightBrace">
            <a:avLst/>
          </a:prstGeom>
          <a:ln w="50800" cap="sq" cmpd="sng">
            <a:solidFill>
              <a:srgbClr val="F26659"/>
            </a:solidFill>
            <a:roun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45" name="ZoneTexte 44">
            <a:extLst>
              <a:ext uri="{FF2B5EF4-FFF2-40B4-BE49-F238E27FC236}">
                <a16:creationId xmlns:a16="http://schemas.microsoft.com/office/drawing/2014/main" id="{63E32678-5017-859B-1F1D-233CD43807DA}"/>
              </a:ext>
            </a:extLst>
          </p:cNvPr>
          <p:cNvSpPr txBox="1"/>
          <p:nvPr/>
        </p:nvSpPr>
        <p:spPr>
          <a:xfrm>
            <a:off x="2897066" y="6125200"/>
            <a:ext cx="6248400" cy="461665"/>
          </a:xfrm>
          <a:prstGeom prst="rect">
            <a:avLst/>
          </a:prstGeom>
          <a:noFill/>
        </p:spPr>
        <p:txBody>
          <a:bodyPr wrap="square">
            <a:spAutoFit/>
          </a:bodyPr>
          <a:lstStyle/>
          <a:p>
            <a:pPr algn="ctr"/>
            <a:r>
              <a:rPr lang="en-US" sz="2400" b="1" dirty="0">
                <a:solidFill>
                  <a:srgbClr val="F26659"/>
                </a:solidFill>
              </a:rPr>
              <a:t>Collaboration</a:t>
            </a:r>
            <a:endParaRPr lang="en-BE" sz="2400" b="1" dirty="0">
              <a:solidFill>
                <a:srgbClr val="F26659"/>
              </a:solidFill>
            </a:endParaRPr>
          </a:p>
        </p:txBody>
      </p:sp>
      <p:pic>
        <p:nvPicPr>
          <p:cNvPr id="49" name="Image 48" descr="Une image contenant texte, clipart, graphique vectoriel&#10;&#10;Description générée automatiquement">
            <a:extLst>
              <a:ext uri="{FF2B5EF4-FFF2-40B4-BE49-F238E27FC236}">
                <a16:creationId xmlns:a16="http://schemas.microsoft.com/office/drawing/2014/main" id="{55238D5E-8876-C7C3-6D51-5249AEDC00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864" y="2266123"/>
            <a:ext cx="900000" cy="900000"/>
          </a:xfrm>
          <a:prstGeom prst="rect">
            <a:avLst/>
          </a:prstGeom>
        </p:spPr>
      </p:pic>
      <p:pic>
        <p:nvPicPr>
          <p:cNvPr id="51" name="Image 50">
            <a:extLst>
              <a:ext uri="{FF2B5EF4-FFF2-40B4-BE49-F238E27FC236}">
                <a16:creationId xmlns:a16="http://schemas.microsoft.com/office/drawing/2014/main" id="{CF509F37-550B-B1A8-5A36-E9BB422CA0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613" y="3498596"/>
            <a:ext cx="900000" cy="900000"/>
          </a:xfrm>
          <a:prstGeom prst="rect">
            <a:avLst/>
          </a:prstGeom>
        </p:spPr>
      </p:pic>
      <p:pic>
        <p:nvPicPr>
          <p:cNvPr id="53" name="Image 52" descr="Une image contenant texte, clipart&#10;&#10;Description générée automatiquement">
            <a:extLst>
              <a:ext uri="{FF2B5EF4-FFF2-40B4-BE49-F238E27FC236}">
                <a16:creationId xmlns:a16="http://schemas.microsoft.com/office/drawing/2014/main" id="{F89CC222-3951-D115-DF65-D9A1D945CE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613" y="4653657"/>
            <a:ext cx="900000" cy="900000"/>
          </a:xfrm>
          <a:prstGeom prst="rect">
            <a:avLst/>
          </a:prstGeom>
        </p:spPr>
      </p:pic>
      <p:pic>
        <p:nvPicPr>
          <p:cNvPr id="55" name="Image 54" descr="Une image contenant texte, pièce, maison de jeux, scène&#10;&#10;Description générée automatiquement">
            <a:extLst>
              <a:ext uri="{FF2B5EF4-FFF2-40B4-BE49-F238E27FC236}">
                <a16:creationId xmlns:a16="http://schemas.microsoft.com/office/drawing/2014/main" id="{4E334790-3524-C9F9-508E-296849AC05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8710" y="2261594"/>
            <a:ext cx="900000" cy="900000"/>
          </a:xfrm>
          <a:prstGeom prst="rect">
            <a:avLst/>
          </a:prstGeom>
        </p:spPr>
      </p:pic>
      <p:pic>
        <p:nvPicPr>
          <p:cNvPr id="57" name="Image 56">
            <a:extLst>
              <a:ext uri="{FF2B5EF4-FFF2-40B4-BE49-F238E27FC236}">
                <a16:creationId xmlns:a16="http://schemas.microsoft.com/office/drawing/2014/main" id="{DCDE4510-CDCE-F0B5-39B9-C8DF22286C6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88710" y="3967940"/>
            <a:ext cx="900000" cy="900000"/>
          </a:xfrm>
          <a:prstGeom prst="rect">
            <a:avLst/>
          </a:prstGeom>
        </p:spPr>
      </p:pic>
      <p:pic>
        <p:nvPicPr>
          <p:cNvPr id="61" name="Image 60" descr="Une image contenant graphique&#10;&#10;Description générée automatiquement">
            <a:extLst>
              <a:ext uri="{FF2B5EF4-FFF2-40B4-BE49-F238E27FC236}">
                <a16:creationId xmlns:a16="http://schemas.microsoft.com/office/drawing/2014/main" id="{C9D2BABA-9ADD-3511-160E-C132E567035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85672" y="2261594"/>
            <a:ext cx="900000" cy="900000"/>
          </a:xfrm>
          <a:prstGeom prst="rect">
            <a:avLst/>
          </a:prstGeom>
        </p:spPr>
      </p:pic>
      <p:pic>
        <p:nvPicPr>
          <p:cNvPr id="63" name="Image 62">
            <a:extLst>
              <a:ext uri="{FF2B5EF4-FFF2-40B4-BE49-F238E27FC236}">
                <a16:creationId xmlns:a16="http://schemas.microsoft.com/office/drawing/2014/main" id="{4DD0778D-4623-FC6F-CE66-0782E775BF9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88556" y="3866197"/>
            <a:ext cx="900000" cy="900000"/>
          </a:xfrm>
          <a:prstGeom prst="rect">
            <a:avLst/>
          </a:prstGeom>
        </p:spPr>
      </p:pic>
      <p:cxnSp>
        <p:nvCxnSpPr>
          <p:cNvPr id="69" name="Connecteur droit 68">
            <a:extLst>
              <a:ext uri="{FF2B5EF4-FFF2-40B4-BE49-F238E27FC236}">
                <a16:creationId xmlns:a16="http://schemas.microsoft.com/office/drawing/2014/main" id="{47B63CF9-D6EE-3789-E374-1A1562DD3D29}"/>
              </a:ext>
            </a:extLst>
          </p:cNvPr>
          <p:cNvCxnSpPr/>
          <p:nvPr/>
        </p:nvCxnSpPr>
        <p:spPr>
          <a:xfrm>
            <a:off x="8285672" y="2033235"/>
            <a:ext cx="3326656"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BB30C6CE-259E-F833-D6D2-2BF526D8919D}"/>
              </a:ext>
            </a:extLst>
          </p:cNvPr>
          <p:cNvCxnSpPr/>
          <p:nvPr/>
        </p:nvCxnSpPr>
        <p:spPr>
          <a:xfrm>
            <a:off x="4388710" y="2033235"/>
            <a:ext cx="3326656" cy="0"/>
          </a:xfrm>
          <a:prstGeom prst="line">
            <a:avLst/>
          </a:prstGeom>
          <a:ln w="50800">
            <a:solidFill>
              <a:srgbClr val="44B59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0AC1C1F2-8B86-D3A3-CE27-ECDBBF30CB77}"/>
              </a:ext>
            </a:extLst>
          </p:cNvPr>
          <p:cNvCxnSpPr/>
          <p:nvPr/>
        </p:nvCxnSpPr>
        <p:spPr>
          <a:xfrm>
            <a:off x="591725" y="2033235"/>
            <a:ext cx="3326656" cy="0"/>
          </a:xfrm>
          <a:prstGeom prst="line">
            <a:avLst/>
          </a:prstGeom>
          <a:ln w="50800">
            <a:solidFill>
              <a:srgbClr val="ED8018"/>
            </a:solidFill>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B668FB7F-C2E0-4546-6CA9-B4F587D3D609}"/>
              </a:ext>
            </a:extLst>
          </p:cNvPr>
          <p:cNvSpPr txBox="1"/>
          <p:nvPr/>
        </p:nvSpPr>
        <p:spPr>
          <a:xfrm>
            <a:off x="9313624" y="3685053"/>
            <a:ext cx="2298701" cy="1228028"/>
          </a:xfrm>
          <a:prstGeom prst="rect">
            <a:avLst/>
          </a:prstGeom>
          <a:noFill/>
        </p:spPr>
        <p:txBody>
          <a:bodyPr wrap="square">
            <a:spAutoFit/>
          </a:bodyPr>
          <a:lstStyle/>
          <a:p>
            <a:pPr marL="0" lvl="0" indent="0" algn="l" defTabSz="222250">
              <a:lnSpc>
                <a:spcPct val="90000"/>
              </a:lnSpc>
              <a:spcBef>
                <a:spcPct val="0"/>
              </a:spcBef>
              <a:spcAft>
                <a:spcPct val="35000"/>
              </a:spcAft>
              <a:buNone/>
            </a:pPr>
            <a:r>
              <a:rPr lang="en-US" b="1" kern="1200" dirty="0">
                <a:solidFill>
                  <a:schemeClr val="tx2"/>
                </a:solidFill>
              </a:rPr>
              <a:t>Trainings</a:t>
            </a:r>
            <a:r>
              <a:rPr lang="en-US" sz="2800" b="1" kern="1200" dirty="0">
                <a:solidFill>
                  <a:schemeClr val="tx2"/>
                </a:solidFill>
              </a:rPr>
              <a:t> </a:t>
            </a:r>
            <a:br>
              <a:rPr lang="en-US" sz="2800" b="1" kern="1200" dirty="0">
                <a:solidFill>
                  <a:schemeClr val="tx2"/>
                </a:solidFill>
              </a:rPr>
            </a:br>
            <a:r>
              <a:rPr lang="en-US" sz="1800" b="0" kern="1200" dirty="0">
                <a:solidFill>
                  <a:schemeClr val="tx2"/>
                </a:solidFill>
              </a:rPr>
              <a:t>to improve science communication at</a:t>
            </a:r>
            <a:br>
              <a:rPr lang="en-US" sz="1800" b="0" kern="1200" dirty="0">
                <a:solidFill>
                  <a:schemeClr val="tx2"/>
                </a:solidFill>
              </a:rPr>
            </a:br>
            <a:r>
              <a:rPr lang="en-US" sz="1800" b="0" kern="1200" dirty="0">
                <a:solidFill>
                  <a:schemeClr val="tx2"/>
                </a:solidFill>
              </a:rPr>
              <a:t>its core</a:t>
            </a:r>
          </a:p>
        </p:txBody>
      </p:sp>
      <p:sp>
        <p:nvSpPr>
          <p:cNvPr id="75" name="ZoneTexte 74">
            <a:extLst>
              <a:ext uri="{FF2B5EF4-FFF2-40B4-BE49-F238E27FC236}">
                <a16:creationId xmlns:a16="http://schemas.microsoft.com/office/drawing/2014/main" id="{CD577E29-AD1E-A7A1-7A8A-0C5957D32E70}"/>
              </a:ext>
            </a:extLst>
          </p:cNvPr>
          <p:cNvSpPr txBox="1"/>
          <p:nvPr/>
        </p:nvSpPr>
        <p:spPr>
          <a:xfrm>
            <a:off x="9313624" y="2215633"/>
            <a:ext cx="2298702" cy="1338828"/>
          </a:xfrm>
          <a:prstGeom prst="rect">
            <a:avLst/>
          </a:prstGeom>
          <a:noFill/>
        </p:spPr>
        <p:txBody>
          <a:bodyPr wrap="square">
            <a:spAutoFit/>
          </a:bodyPr>
          <a:lstStyle/>
          <a:p>
            <a:pPr marL="0" lvl="0" indent="0" algn="l" defTabSz="222250">
              <a:lnSpc>
                <a:spcPct val="90000"/>
              </a:lnSpc>
              <a:spcBef>
                <a:spcPct val="0"/>
              </a:spcBef>
              <a:spcAft>
                <a:spcPct val="35000"/>
              </a:spcAft>
              <a:buNone/>
            </a:pPr>
            <a:r>
              <a:rPr lang="en-US" b="1" kern="1200" dirty="0">
                <a:solidFill>
                  <a:schemeClr val="tx2"/>
                </a:solidFill>
              </a:rPr>
              <a:t>Media resources </a:t>
            </a:r>
            <a:br>
              <a:rPr lang="en-US" sz="1800" b="1" kern="1200" dirty="0">
                <a:solidFill>
                  <a:schemeClr val="tx2"/>
                </a:solidFill>
              </a:rPr>
            </a:br>
            <a:r>
              <a:rPr lang="en-US" sz="1800" b="0" kern="1200" dirty="0">
                <a:solidFill>
                  <a:schemeClr val="tx2"/>
                </a:solidFill>
              </a:rPr>
              <a:t>to improve science reporting, counter misrepresentation </a:t>
            </a:r>
            <a:br>
              <a:rPr lang="en-US" sz="1800" b="0" kern="1200" dirty="0">
                <a:solidFill>
                  <a:schemeClr val="tx2"/>
                </a:solidFill>
              </a:rPr>
            </a:br>
            <a:r>
              <a:rPr lang="en-US" sz="1800" b="0" kern="1200" dirty="0">
                <a:solidFill>
                  <a:schemeClr val="tx2"/>
                </a:solidFill>
              </a:rPr>
              <a:t>of science</a:t>
            </a:r>
          </a:p>
        </p:txBody>
      </p:sp>
      <p:sp>
        <p:nvSpPr>
          <p:cNvPr id="77" name="ZoneTexte 76">
            <a:extLst>
              <a:ext uri="{FF2B5EF4-FFF2-40B4-BE49-F238E27FC236}">
                <a16:creationId xmlns:a16="http://schemas.microsoft.com/office/drawing/2014/main" id="{B23E9966-D053-903D-EA8B-C5B9BEF64CB3}"/>
              </a:ext>
            </a:extLst>
          </p:cNvPr>
          <p:cNvSpPr txBox="1"/>
          <p:nvPr/>
        </p:nvSpPr>
        <p:spPr>
          <a:xfrm>
            <a:off x="5413778" y="2261594"/>
            <a:ext cx="2301588" cy="1477328"/>
          </a:xfrm>
          <a:prstGeom prst="rect">
            <a:avLst/>
          </a:prstGeom>
          <a:noFill/>
        </p:spPr>
        <p:txBody>
          <a:bodyPr wrap="square">
            <a:spAutoFit/>
          </a:bodyPr>
          <a:lstStyle/>
          <a:p>
            <a:r>
              <a:rPr lang="en-US" b="1" kern="1200" dirty="0">
                <a:solidFill>
                  <a:srgbClr val="44B591"/>
                </a:solidFill>
              </a:rPr>
              <a:t>Awareness raising &amp;</a:t>
            </a:r>
            <a:br>
              <a:rPr lang="en-US" b="1" kern="1200" dirty="0">
                <a:solidFill>
                  <a:srgbClr val="44B591"/>
                </a:solidFill>
              </a:rPr>
            </a:br>
            <a:r>
              <a:rPr lang="en-US" b="1" kern="1200" dirty="0">
                <a:solidFill>
                  <a:srgbClr val="44B591"/>
                </a:solidFill>
              </a:rPr>
              <a:t>public engagement </a:t>
            </a:r>
            <a:br>
              <a:rPr lang="en-US" sz="1800" b="1" kern="1200" dirty="0">
                <a:solidFill>
                  <a:srgbClr val="44B591"/>
                </a:solidFill>
              </a:rPr>
            </a:br>
            <a:r>
              <a:rPr lang="en-US" sz="1800" b="0" kern="1200" dirty="0">
                <a:solidFill>
                  <a:srgbClr val="44B591"/>
                </a:solidFill>
              </a:rPr>
              <a:t>online and on the ground, directly and through multipliers</a:t>
            </a:r>
            <a:endParaRPr lang="LID4096" dirty="0"/>
          </a:p>
        </p:txBody>
      </p:sp>
      <p:sp>
        <p:nvSpPr>
          <p:cNvPr id="79" name="ZoneTexte 78">
            <a:extLst>
              <a:ext uri="{FF2B5EF4-FFF2-40B4-BE49-F238E27FC236}">
                <a16:creationId xmlns:a16="http://schemas.microsoft.com/office/drawing/2014/main" id="{15C57119-3EF0-597D-009C-7EEE1CD6D64E}"/>
              </a:ext>
            </a:extLst>
          </p:cNvPr>
          <p:cNvSpPr txBox="1"/>
          <p:nvPr/>
        </p:nvSpPr>
        <p:spPr>
          <a:xfrm>
            <a:off x="5444743" y="3836485"/>
            <a:ext cx="2395691" cy="1231106"/>
          </a:xfrm>
          <a:prstGeom prst="rect">
            <a:avLst/>
          </a:prstGeom>
          <a:noFill/>
        </p:spPr>
        <p:txBody>
          <a:bodyPr wrap="square">
            <a:spAutoFit/>
          </a:bodyPr>
          <a:lstStyle/>
          <a:p>
            <a:r>
              <a:rPr lang="en-US" b="1" kern="1200" dirty="0">
                <a:solidFill>
                  <a:srgbClr val="44B591"/>
                </a:solidFill>
              </a:rPr>
              <a:t>Science-based dialogue</a:t>
            </a:r>
            <a:br>
              <a:rPr lang="en-US" sz="2000" b="1" kern="1200" dirty="0">
                <a:solidFill>
                  <a:srgbClr val="44B591"/>
                </a:solidFill>
              </a:rPr>
            </a:br>
            <a:r>
              <a:rPr lang="en-US" sz="1800" b="0" kern="1200" dirty="0">
                <a:solidFill>
                  <a:srgbClr val="44B591"/>
                </a:solidFill>
              </a:rPr>
              <a:t>from stakeholder engagement to neutral platforms for debate</a:t>
            </a:r>
            <a:endParaRPr lang="LID4096" sz="1800" dirty="0"/>
          </a:p>
        </p:txBody>
      </p:sp>
      <p:sp>
        <p:nvSpPr>
          <p:cNvPr id="81" name="ZoneTexte 80">
            <a:extLst>
              <a:ext uri="{FF2B5EF4-FFF2-40B4-BE49-F238E27FC236}">
                <a16:creationId xmlns:a16="http://schemas.microsoft.com/office/drawing/2014/main" id="{87B6022E-8371-6EAB-30E4-55383523CF02}"/>
              </a:ext>
            </a:extLst>
          </p:cNvPr>
          <p:cNvSpPr txBox="1"/>
          <p:nvPr/>
        </p:nvSpPr>
        <p:spPr>
          <a:xfrm>
            <a:off x="1609677" y="4741127"/>
            <a:ext cx="2458838" cy="840230"/>
          </a:xfrm>
          <a:prstGeom prst="rect">
            <a:avLst/>
          </a:prstGeom>
          <a:noFill/>
        </p:spPr>
        <p:txBody>
          <a:bodyPr wrap="square">
            <a:spAutoFit/>
          </a:bodyPr>
          <a:lstStyle/>
          <a:p>
            <a:pPr marL="0" lvl="0" indent="0" algn="l" defTabSz="222250">
              <a:lnSpc>
                <a:spcPct val="90000"/>
              </a:lnSpc>
              <a:spcBef>
                <a:spcPct val="0"/>
              </a:spcBef>
              <a:spcAft>
                <a:spcPct val="35000"/>
              </a:spcAft>
              <a:buFont typeface="Arial" panose="020B0604020202020204" pitchFamily="34" charset="0"/>
              <a:buNone/>
            </a:pPr>
            <a:r>
              <a:rPr lang="en-US" b="1" dirty="0">
                <a:solidFill>
                  <a:schemeClr val="accent1"/>
                </a:solidFill>
              </a:rPr>
              <a:t>The science of </a:t>
            </a:r>
            <a:br>
              <a:rPr lang="en-US" b="1" dirty="0">
                <a:solidFill>
                  <a:schemeClr val="accent1"/>
                </a:solidFill>
              </a:rPr>
            </a:br>
            <a:r>
              <a:rPr lang="en-US" b="1" dirty="0">
                <a:solidFill>
                  <a:schemeClr val="accent1"/>
                </a:solidFill>
              </a:rPr>
              <a:t>Science Communication</a:t>
            </a:r>
            <a:br>
              <a:rPr lang="en-US" sz="1600" dirty="0">
                <a:solidFill>
                  <a:schemeClr val="accent1"/>
                </a:solidFill>
              </a:rPr>
            </a:br>
            <a:r>
              <a:rPr lang="en-US" dirty="0">
                <a:solidFill>
                  <a:schemeClr val="accent1"/>
                </a:solidFill>
              </a:rPr>
              <a:t>to inform EUFIC’s work</a:t>
            </a:r>
            <a:endParaRPr lang="en-BE" kern="1200" dirty="0">
              <a:solidFill>
                <a:schemeClr val="accent1"/>
              </a:solidFill>
            </a:endParaRPr>
          </a:p>
        </p:txBody>
      </p:sp>
      <p:sp>
        <p:nvSpPr>
          <p:cNvPr id="83" name="ZoneTexte 82">
            <a:extLst>
              <a:ext uri="{FF2B5EF4-FFF2-40B4-BE49-F238E27FC236}">
                <a16:creationId xmlns:a16="http://schemas.microsoft.com/office/drawing/2014/main" id="{0D4C9636-66CE-7319-9D9E-300C90137845}"/>
              </a:ext>
            </a:extLst>
          </p:cNvPr>
          <p:cNvSpPr txBox="1"/>
          <p:nvPr/>
        </p:nvSpPr>
        <p:spPr>
          <a:xfrm>
            <a:off x="1609677" y="3338435"/>
            <a:ext cx="2307893" cy="1228028"/>
          </a:xfrm>
          <a:prstGeom prst="rect">
            <a:avLst/>
          </a:prstGeom>
          <a:noFill/>
        </p:spPr>
        <p:txBody>
          <a:bodyPr wrap="square">
            <a:spAutoFit/>
          </a:bodyPr>
          <a:lstStyle/>
          <a:p>
            <a:pPr marL="0" lvl="0" indent="0" algn="l" defTabSz="222250">
              <a:lnSpc>
                <a:spcPct val="90000"/>
              </a:lnSpc>
              <a:spcBef>
                <a:spcPct val="0"/>
              </a:spcBef>
              <a:spcAft>
                <a:spcPct val="35000"/>
              </a:spcAft>
              <a:buFont typeface="Arial" panose="020B0604020202020204" pitchFamily="34" charset="0"/>
              <a:buNone/>
            </a:pPr>
            <a:r>
              <a:rPr lang="en-US" b="1" kern="1200" dirty="0">
                <a:solidFill>
                  <a:schemeClr val="accent1"/>
                </a:solidFill>
              </a:rPr>
              <a:t>Food &amp; health science</a:t>
            </a:r>
            <a:br>
              <a:rPr lang="en-US" sz="2800" b="1" kern="1200" dirty="0">
                <a:solidFill>
                  <a:schemeClr val="accent1"/>
                </a:solidFill>
              </a:rPr>
            </a:br>
            <a:r>
              <a:rPr lang="en-US" sz="1800" b="0" kern="1200" dirty="0">
                <a:solidFill>
                  <a:schemeClr val="accent1"/>
                </a:solidFill>
              </a:rPr>
              <a:t>to capture the state of the scientific debate on key issues</a:t>
            </a:r>
          </a:p>
        </p:txBody>
      </p:sp>
      <p:sp>
        <p:nvSpPr>
          <p:cNvPr id="85" name="ZoneTexte 84">
            <a:extLst>
              <a:ext uri="{FF2B5EF4-FFF2-40B4-BE49-F238E27FC236}">
                <a16:creationId xmlns:a16="http://schemas.microsoft.com/office/drawing/2014/main" id="{67C91507-67BF-5D56-6DFD-A2E662D5D896}"/>
              </a:ext>
            </a:extLst>
          </p:cNvPr>
          <p:cNvSpPr txBox="1"/>
          <p:nvPr/>
        </p:nvSpPr>
        <p:spPr>
          <a:xfrm>
            <a:off x="1603932" y="2213885"/>
            <a:ext cx="2314449" cy="1089529"/>
          </a:xfrm>
          <a:prstGeom prst="rect">
            <a:avLst/>
          </a:prstGeom>
          <a:noFill/>
        </p:spPr>
        <p:txBody>
          <a:bodyPr wrap="square">
            <a:spAutoFit/>
          </a:bodyPr>
          <a:lstStyle/>
          <a:p>
            <a:pPr marL="0" lvl="0" indent="0" algn="l" defTabSz="222250">
              <a:lnSpc>
                <a:spcPct val="90000"/>
              </a:lnSpc>
              <a:spcBef>
                <a:spcPct val="0"/>
              </a:spcBef>
              <a:spcAft>
                <a:spcPct val="35000"/>
              </a:spcAft>
              <a:buFont typeface="Arial" panose="020B0604020202020204" pitchFamily="34" charset="0"/>
              <a:buNone/>
            </a:pPr>
            <a:r>
              <a:rPr lang="en-US" b="1" kern="1200" dirty="0">
                <a:solidFill>
                  <a:schemeClr val="accent1"/>
                </a:solidFill>
              </a:rPr>
              <a:t>Consumer research </a:t>
            </a:r>
            <a:br>
              <a:rPr lang="en-US" sz="1800" b="1" kern="1200" dirty="0">
                <a:solidFill>
                  <a:schemeClr val="accent1"/>
                </a:solidFill>
              </a:rPr>
            </a:br>
            <a:r>
              <a:rPr lang="en-US" sz="1800" b="0" kern="1200" dirty="0">
                <a:solidFill>
                  <a:schemeClr val="accent1"/>
                </a:solidFill>
              </a:rPr>
              <a:t>to better understand people’s </a:t>
            </a:r>
            <a:r>
              <a:rPr lang="en-US" sz="1800" b="0" kern="1200" dirty="0" err="1">
                <a:solidFill>
                  <a:schemeClr val="accent1"/>
                </a:solidFill>
              </a:rPr>
              <a:t>behaviour</a:t>
            </a:r>
            <a:r>
              <a:rPr lang="en-US" sz="1800" b="0" kern="1200" dirty="0">
                <a:solidFill>
                  <a:schemeClr val="accent1"/>
                </a:solidFill>
              </a:rPr>
              <a:t>, information needs</a:t>
            </a:r>
          </a:p>
        </p:txBody>
      </p:sp>
      <p:sp>
        <p:nvSpPr>
          <p:cNvPr id="87" name="ZoneTexte 86">
            <a:extLst>
              <a:ext uri="{FF2B5EF4-FFF2-40B4-BE49-F238E27FC236}">
                <a16:creationId xmlns:a16="http://schemas.microsoft.com/office/drawing/2014/main" id="{102A1C1F-66EC-39E8-A1E3-979BB377D1D1}"/>
              </a:ext>
            </a:extLst>
          </p:cNvPr>
          <p:cNvSpPr txBox="1"/>
          <p:nvPr/>
        </p:nvSpPr>
        <p:spPr>
          <a:xfrm>
            <a:off x="4388709" y="1498046"/>
            <a:ext cx="3326657" cy="424732"/>
          </a:xfrm>
          <a:prstGeom prst="rect">
            <a:avLst/>
          </a:prstGeom>
          <a:noFill/>
        </p:spPr>
        <p:txBody>
          <a:bodyPr wrap="square">
            <a:spAutoFit/>
          </a:bodyPr>
          <a:lstStyle/>
          <a:p>
            <a:pPr marL="0" lvl="0" indent="0" algn="ctr" defTabSz="1066800">
              <a:lnSpc>
                <a:spcPct val="90000"/>
              </a:lnSpc>
              <a:spcBef>
                <a:spcPct val="0"/>
              </a:spcBef>
              <a:spcAft>
                <a:spcPct val="35000"/>
              </a:spcAft>
              <a:buNone/>
            </a:pPr>
            <a:r>
              <a:rPr lang="en-US" sz="2400" b="1" kern="1200" dirty="0">
                <a:solidFill>
                  <a:srgbClr val="44B591"/>
                </a:solidFill>
              </a:rPr>
              <a:t>Outreach &amp; dialogue</a:t>
            </a:r>
            <a:endParaRPr lang="en-BE" sz="2400" b="1" kern="1200" dirty="0">
              <a:solidFill>
                <a:srgbClr val="44B591"/>
              </a:solidFill>
            </a:endParaRPr>
          </a:p>
        </p:txBody>
      </p:sp>
      <p:sp>
        <p:nvSpPr>
          <p:cNvPr id="89" name="ZoneTexte 88">
            <a:extLst>
              <a:ext uri="{FF2B5EF4-FFF2-40B4-BE49-F238E27FC236}">
                <a16:creationId xmlns:a16="http://schemas.microsoft.com/office/drawing/2014/main" id="{4B32047A-69D8-FAD4-B041-386280B9426B}"/>
              </a:ext>
            </a:extLst>
          </p:cNvPr>
          <p:cNvSpPr txBox="1"/>
          <p:nvPr/>
        </p:nvSpPr>
        <p:spPr>
          <a:xfrm>
            <a:off x="578864" y="1516494"/>
            <a:ext cx="3326657" cy="424732"/>
          </a:xfrm>
          <a:prstGeom prst="rect">
            <a:avLst/>
          </a:prstGeom>
          <a:noFill/>
        </p:spPr>
        <p:txBody>
          <a:bodyPr wrap="square">
            <a:spAutoFit/>
          </a:bodyPr>
          <a:lstStyle/>
          <a:p>
            <a:pPr marL="0" lvl="0" indent="0" algn="ctr" defTabSz="1066800">
              <a:lnSpc>
                <a:spcPct val="90000"/>
              </a:lnSpc>
              <a:spcBef>
                <a:spcPct val="0"/>
              </a:spcBef>
              <a:spcAft>
                <a:spcPct val="35000"/>
              </a:spcAft>
              <a:buNone/>
            </a:pPr>
            <a:r>
              <a:rPr lang="en-US" sz="2400" b="1" kern="1200" dirty="0">
                <a:solidFill>
                  <a:srgbClr val="ED8018"/>
                </a:solidFill>
              </a:rPr>
              <a:t>Science</a:t>
            </a:r>
            <a:endParaRPr lang="en-BE" sz="2400" b="1" kern="1200" dirty="0">
              <a:solidFill>
                <a:srgbClr val="ED8018"/>
              </a:solidFill>
            </a:endParaRPr>
          </a:p>
        </p:txBody>
      </p:sp>
      <p:sp>
        <p:nvSpPr>
          <p:cNvPr id="91" name="ZoneTexte 90">
            <a:extLst>
              <a:ext uri="{FF2B5EF4-FFF2-40B4-BE49-F238E27FC236}">
                <a16:creationId xmlns:a16="http://schemas.microsoft.com/office/drawing/2014/main" id="{4A95F081-D035-3606-F617-80D07D75B760}"/>
              </a:ext>
            </a:extLst>
          </p:cNvPr>
          <p:cNvSpPr txBox="1"/>
          <p:nvPr/>
        </p:nvSpPr>
        <p:spPr>
          <a:xfrm>
            <a:off x="8285667" y="1538832"/>
            <a:ext cx="3326658" cy="424732"/>
          </a:xfrm>
          <a:prstGeom prst="rect">
            <a:avLst/>
          </a:prstGeom>
          <a:noFill/>
        </p:spPr>
        <p:txBody>
          <a:bodyPr wrap="square">
            <a:spAutoFit/>
          </a:bodyPr>
          <a:lstStyle/>
          <a:p>
            <a:pPr marL="0" lvl="0" indent="0" algn="ctr" defTabSz="1066800">
              <a:lnSpc>
                <a:spcPct val="90000"/>
              </a:lnSpc>
              <a:spcBef>
                <a:spcPct val="0"/>
              </a:spcBef>
              <a:spcAft>
                <a:spcPct val="35000"/>
              </a:spcAft>
              <a:buNone/>
            </a:pPr>
            <a:r>
              <a:rPr lang="en-US" sz="2400" b="1" kern="1200" dirty="0">
                <a:solidFill>
                  <a:srgbClr val="002060"/>
                </a:solidFill>
              </a:rPr>
              <a:t>Capacity-building</a:t>
            </a:r>
            <a:endParaRPr lang="en-BE" sz="2400" b="1" kern="1200" dirty="0">
              <a:solidFill>
                <a:srgbClr val="002060"/>
              </a:solidFill>
            </a:endParaRPr>
          </a:p>
        </p:txBody>
      </p:sp>
    </p:spTree>
    <p:extLst>
      <p:ext uri="{BB962C8B-B14F-4D97-AF65-F5344CB8AC3E}">
        <p14:creationId xmlns:p14="http://schemas.microsoft.com/office/powerpoint/2010/main" val="156508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11F51786-B248-4FED-ADA4-94190B468FFF}"/>
              </a:ext>
            </a:extLst>
          </p:cNvPr>
          <p:cNvSpPr>
            <a:spLocks noGrp="1" noChangeArrowheads="1"/>
          </p:cNvSpPr>
          <p:nvPr>
            <p:ph type="title"/>
          </p:nvPr>
        </p:nvSpPr>
        <p:spPr>
          <a:xfrm>
            <a:off x="463550" y="463550"/>
            <a:ext cx="9805988" cy="647700"/>
          </a:xfrm>
        </p:spPr>
        <p:txBody>
          <a:bodyPr/>
          <a:lstStyle/>
          <a:p>
            <a:r>
              <a:rPr lang="fr-BE" altLang="en-BE"/>
              <a:t>Our audiences</a:t>
            </a:r>
          </a:p>
        </p:txBody>
      </p:sp>
      <p:sp>
        <p:nvSpPr>
          <p:cNvPr id="138243" name="Content Placeholder 3">
            <a:extLst>
              <a:ext uri="{FF2B5EF4-FFF2-40B4-BE49-F238E27FC236}">
                <a16:creationId xmlns:a16="http://schemas.microsoft.com/office/drawing/2014/main" id="{FABF8F98-16A4-4F30-A32B-AAF01E9E3C6C}"/>
              </a:ext>
            </a:extLst>
          </p:cNvPr>
          <p:cNvSpPr txBox="1">
            <a:spLocks noChangeArrowheads="1"/>
          </p:cNvSpPr>
          <p:nvPr/>
        </p:nvSpPr>
        <p:spPr bwMode="auto">
          <a:xfrm>
            <a:off x="6161088" y="1743075"/>
            <a:ext cx="40481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chemeClr val="accent2"/>
              </a:buClr>
              <a:buFont typeface="Arial" panose="020B0604020202020204" pitchFamily="34" charset="0"/>
              <a:buChar char="•"/>
              <a:defRPr sz="3200">
                <a:solidFill>
                  <a:schemeClr val="tx2"/>
                </a:solidFill>
                <a:latin typeface="Calibri" panose="020F0502020204030204" pitchFamily="34" charset="0"/>
                <a:cs typeface="Calibri" panose="020F0502020204030204" pitchFamily="34" charset="0"/>
              </a:defRPr>
            </a:lvl1pPr>
            <a:lvl2pPr marL="685800" indent="-228600">
              <a:lnSpc>
                <a:spcPct val="90000"/>
              </a:lnSpc>
              <a:spcBef>
                <a:spcPts val="500"/>
              </a:spcBef>
              <a:buClr>
                <a:schemeClr val="accent2"/>
              </a:buClr>
              <a:buFont typeface="Arial" panose="020B0604020202020204" pitchFamily="34" charset="0"/>
              <a:buChar char="•"/>
              <a:defRPr sz="2800">
                <a:solidFill>
                  <a:schemeClr val="tx2"/>
                </a:solidFill>
                <a:latin typeface="Calibri" panose="020F0502020204030204" pitchFamily="34" charset="0"/>
                <a:cs typeface="Calibri" panose="020F0502020204030204" pitchFamily="34" charset="0"/>
              </a:defRPr>
            </a:lvl2pPr>
            <a:lvl3pPr marL="1143000" indent="-228600">
              <a:lnSpc>
                <a:spcPct val="90000"/>
              </a:lnSpc>
              <a:spcBef>
                <a:spcPts val="500"/>
              </a:spcBef>
              <a:buClr>
                <a:schemeClr val="accent2"/>
              </a:buClr>
              <a:buFont typeface="Arial" panose="020B0604020202020204" pitchFamily="34" charset="0"/>
              <a:buChar char="•"/>
              <a:defRPr sz="2400">
                <a:solidFill>
                  <a:schemeClr val="tx2"/>
                </a:solidFill>
                <a:latin typeface="Calibri" panose="020F0502020204030204" pitchFamily="34" charset="0"/>
                <a:cs typeface="Calibri" panose="020F0502020204030204" pitchFamily="34" charset="0"/>
              </a:defRPr>
            </a:lvl3pPr>
            <a:lvl4pPr marL="1600200" indent="-228600">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4pPr>
            <a:lvl5pPr marL="2057400" indent="-228600">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5pPr>
            <a:lvl6pPr marL="25146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6pPr>
            <a:lvl7pPr marL="29718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7pPr>
            <a:lvl8pPr marL="34290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8pPr>
            <a:lvl9pPr marL="38862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9pPr>
          </a:lstStyle>
          <a:p>
            <a:pPr defTabSz="914400" eaLnBrk="1" hangingPunct="1">
              <a:buFont typeface="Arial" panose="020B0604020202020204" pitchFamily="34" charset="0"/>
              <a:buNone/>
            </a:pPr>
            <a:r>
              <a:rPr lang="en-GB" altLang="en-BE" sz="2800" b="1">
                <a:solidFill>
                  <a:srgbClr val="EEB24E"/>
                </a:solidFill>
              </a:rPr>
              <a:t>Multipliers</a:t>
            </a:r>
          </a:p>
        </p:txBody>
      </p:sp>
      <p:sp>
        <p:nvSpPr>
          <p:cNvPr id="12" name="Content Placeholder 3">
            <a:extLst>
              <a:ext uri="{FF2B5EF4-FFF2-40B4-BE49-F238E27FC236}">
                <a16:creationId xmlns:a16="http://schemas.microsoft.com/office/drawing/2014/main" id="{9B5BA40A-7392-492D-8504-489FCCC73F9B}"/>
              </a:ext>
            </a:extLst>
          </p:cNvPr>
          <p:cNvSpPr txBox="1">
            <a:spLocks/>
          </p:cNvSpPr>
          <p:nvPr/>
        </p:nvSpPr>
        <p:spPr>
          <a:xfrm>
            <a:off x="622576" y="1727200"/>
            <a:ext cx="4573587" cy="1304925"/>
          </a:xfrm>
          <a:prstGeom prst="rect">
            <a:avLst/>
          </a:prstGeom>
        </p:spPr>
        <p:txBody>
          <a:bodyPr lIns="0" tIns="0" rIns="0" bIns="0">
            <a:normAutofit/>
          </a:bodyPr>
          <a:lstStyle>
            <a:lvl1pPr marL="171446" indent="-171446" algn="l" defTabSz="914378" rtl="0" eaLnBrk="1" latinLnBrk="0" hangingPunct="1">
              <a:spcBef>
                <a:spcPct val="20000"/>
              </a:spcBef>
              <a:buClr>
                <a:schemeClr val="accent1"/>
              </a:buClr>
              <a:buFont typeface="Arial" panose="020B0604020202020204" pitchFamily="34" charset="0"/>
              <a:buChar char="•"/>
              <a:defRPr sz="1600" kern="800" spc="-10">
                <a:solidFill>
                  <a:schemeClr val="tx1"/>
                </a:solidFill>
                <a:latin typeface="Calibri" panose="020F0502020204030204" pitchFamily="34" charset="0"/>
                <a:ea typeface="+mn-ea"/>
                <a:cs typeface="Calibri" panose="020F0502020204030204" pitchFamily="34" charset="0"/>
              </a:defRPr>
            </a:lvl1pPr>
            <a:lvl2pPr marL="344480" indent="-173034" algn="l" defTabSz="914378" rtl="0" eaLnBrk="1" latinLnBrk="0" hangingPunct="1">
              <a:spcBef>
                <a:spcPct val="20000"/>
              </a:spcBef>
              <a:buClr>
                <a:schemeClr val="accent1"/>
              </a:buClr>
              <a:buFont typeface="Arial" panose="020B0604020202020204" pitchFamily="34" charset="0"/>
              <a:buChar char="–"/>
              <a:defRPr sz="1600" kern="800">
                <a:solidFill>
                  <a:schemeClr val="tx1"/>
                </a:solidFill>
                <a:latin typeface="Calibri" panose="020F0502020204030204" pitchFamily="34" charset="0"/>
                <a:ea typeface="+mn-ea"/>
                <a:cs typeface="Calibri" panose="020F0502020204030204" pitchFamily="34" charset="0"/>
              </a:defRPr>
            </a:lvl2pPr>
            <a:lvl3pPr marL="515925" indent="-171446" algn="l" defTabSz="914378" rtl="0" eaLnBrk="1" latinLnBrk="0" hangingPunct="1">
              <a:spcBef>
                <a:spcPct val="20000"/>
              </a:spcBef>
              <a:buClr>
                <a:schemeClr val="accent1"/>
              </a:buClr>
              <a:buFont typeface="Arial" panose="020B0604020202020204" pitchFamily="34" charset="0"/>
              <a:buChar char="•"/>
              <a:defRPr sz="1600" kern="800">
                <a:solidFill>
                  <a:schemeClr val="tx1"/>
                </a:solidFill>
                <a:latin typeface="Calibri" panose="020F0502020204030204" pitchFamily="34" charset="0"/>
                <a:ea typeface="+mn-ea"/>
                <a:cs typeface="Calibri" panose="020F0502020204030204" pitchFamily="34" charset="0"/>
              </a:defRPr>
            </a:lvl3pPr>
            <a:lvl4pPr marL="687371" indent="-171446" algn="l" defTabSz="914378" rtl="0" eaLnBrk="1" latinLnBrk="0" hangingPunct="1">
              <a:spcBef>
                <a:spcPct val="20000"/>
              </a:spcBef>
              <a:buClr>
                <a:schemeClr val="accent1"/>
              </a:buClr>
              <a:buFont typeface="Arial" panose="020B0604020202020204" pitchFamily="34" charset="0"/>
              <a:buChar char="–"/>
              <a:defRPr sz="1600" kern="800">
                <a:solidFill>
                  <a:schemeClr val="tx1"/>
                </a:solidFill>
                <a:latin typeface="Calibri" panose="020F0502020204030204" pitchFamily="34" charset="0"/>
                <a:ea typeface="+mn-ea"/>
                <a:cs typeface="Calibri" panose="020F0502020204030204" pitchFamily="34" charset="0"/>
              </a:defRPr>
            </a:lvl4pPr>
            <a:lvl5pPr marL="858817" indent="-171446" algn="l" defTabSz="914378" rtl="0" eaLnBrk="1" latinLnBrk="0" hangingPunct="1">
              <a:spcBef>
                <a:spcPct val="20000"/>
              </a:spcBef>
              <a:buClr>
                <a:schemeClr val="accent1"/>
              </a:buClr>
              <a:buFont typeface="Arial" panose="020B0604020202020204" pitchFamily="34" charset="0"/>
              <a:buChar char="»"/>
              <a:defRPr sz="1600" kern="800">
                <a:solidFill>
                  <a:schemeClr val="tx1"/>
                </a:solidFill>
                <a:latin typeface="Calibri" panose="020F0502020204030204" pitchFamily="34" charset="0"/>
                <a:ea typeface="+mn-ea"/>
                <a:cs typeface="Calibri" panose="020F0502020204030204" pitchFamily="34" charset="0"/>
              </a:defRPr>
            </a:lvl5pPr>
            <a:lvl6pPr marL="2514537" indent="-228594" algn="l" defTabSz="91437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GB" sz="2800" b="1">
                <a:solidFill>
                  <a:srgbClr val="E18438"/>
                </a:solidFill>
              </a:rPr>
              <a:t>Consumers</a:t>
            </a:r>
          </a:p>
          <a:p>
            <a:pPr fontAlgn="auto">
              <a:spcAft>
                <a:spcPts val="0"/>
              </a:spcAft>
              <a:defRPr/>
            </a:pPr>
            <a:endParaRPr lang="en-GB" sz="2800"/>
          </a:p>
        </p:txBody>
      </p:sp>
      <p:pic>
        <p:nvPicPr>
          <p:cNvPr id="138245" name="Picture 3">
            <a:extLst>
              <a:ext uri="{FF2B5EF4-FFF2-40B4-BE49-F238E27FC236}">
                <a16:creationId xmlns:a16="http://schemas.microsoft.com/office/drawing/2014/main" id="{6B4D2A89-B193-4FCA-BCF1-848DEEAF4A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264288"/>
            <a:ext cx="12192000" cy="46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6F80F191-F455-4B17-9749-92D9421BDB58}"/>
              </a:ext>
            </a:extLst>
          </p:cNvPr>
          <p:cNvSpPr>
            <a:spLocks noGrp="1" noChangeArrowheads="1"/>
          </p:cNvSpPr>
          <p:nvPr>
            <p:ph type="title"/>
          </p:nvPr>
        </p:nvSpPr>
        <p:spPr/>
        <p:txBody>
          <a:bodyPr/>
          <a:lstStyle/>
          <a:p>
            <a:r>
              <a:rPr lang="en-US" altLang="en-BE"/>
              <a:t>A unique model</a:t>
            </a:r>
            <a:endParaRPr lang="en-GB" altLang="en-BE"/>
          </a:p>
        </p:txBody>
      </p:sp>
      <p:sp>
        <p:nvSpPr>
          <p:cNvPr id="7" name="Content Placeholder 2">
            <a:extLst>
              <a:ext uri="{FF2B5EF4-FFF2-40B4-BE49-F238E27FC236}">
                <a16:creationId xmlns:a16="http://schemas.microsoft.com/office/drawing/2014/main" id="{48F21D5A-B0DC-48DF-A7A2-A50B6C2FB00D}"/>
              </a:ext>
            </a:extLst>
          </p:cNvPr>
          <p:cNvSpPr txBox="1">
            <a:spLocks/>
          </p:cNvSpPr>
          <p:nvPr/>
        </p:nvSpPr>
        <p:spPr>
          <a:xfrm>
            <a:off x="510464" y="4984039"/>
            <a:ext cx="1831975" cy="992187"/>
          </a:xfrm>
          <a:prstGeom prst="rect">
            <a:avLst/>
          </a:prstGeom>
        </p:spPr>
        <p:txBody>
          <a:bodyPr>
            <a:normAutofit fontScale="925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32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2000"/>
              <a:t>Passionate &amp; committed team of experts </a:t>
            </a:r>
            <a:endParaRPr lang="en-GB" sz="2000"/>
          </a:p>
        </p:txBody>
      </p:sp>
      <p:sp>
        <p:nvSpPr>
          <p:cNvPr id="8" name="Content Placeholder 2">
            <a:extLst>
              <a:ext uri="{FF2B5EF4-FFF2-40B4-BE49-F238E27FC236}">
                <a16:creationId xmlns:a16="http://schemas.microsoft.com/office/drawing/2014/main" id="{128E15CF-7B19-4CEF-94C4-9DD7AD760B1B}"/>
              </a:ext>
            </a:extLst>
          </p:cNvPr>
          <p:cNvSpPr txBox="1">
            <a:spLocks/>
          </p:cNvSpPr>
          <p:nvPr/>
        </p:nvSpPr>
        <p:spPr>
          <a:xfrm>
            <a:off x="9124239" y="4984039"/>
            <a:ext cx="2343150" cy="647700"/>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32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0"/>
              </a:spcAft>
              <a:buNone/>
              <a:defRPr/>
            </a:pPr>
            <a:r>
              <a:rPr lang="en-US" sz="2000">
                <a:latin typeface="Calibri"/>
                <a:cs typeface="Calibri"/>
              </a:rPr>
              <a:t>Consumers at </a:t>
            </a:r>
            <a:br>
              <a:rPr lang="en-US" sz="2000">
                <a:latin typeface="Calibri"/>
                <a:cs typeface="Calibri"/>
              </a:rPr>
            </a:br>
            <a:r>
              <a:rPr lang="en-US" sz="2000">
                <a:latin typeface="Calibri"/>
                <a:cs typeface="Calibri"/>
              </a:rPr>
              <a:t>our heart</a:t>
            </a:r>
            <a:endParaRPr lang="en-GB" sz="2000">
              <a:latin typeface="Calibri"/>
              <a:cs typeface="Calibri"/>
            </a:endParaRPr>
          </a:p>
        </p:txBody>
      </p:sp>
      <p:sp>
        <p:nvSpPr>
          <p:cNvPr id="144389" name="Content Placeholder 2">
            <a:extLst>
              <a:ext uri="{FF2B5EF4-FFF2-40B4-BE49-F238E27FC236}">
                <a16:creationId xmlns:a16="http://schemas.microsoft.com/office/drawing/2014/main" id="{01022882-D3E3-4BEB-989C-7E977F0A96D4}"/>
              </a:ext>
            </a:extLst>
          </p:cNvPr>
          <p:cNvSpPr txBox="1">
            <a:spLocks noChangeArrowheads="1"/>
          </p:cNvSpPr>
          <p:nvPr/>
        </p:nvSpPr>
        <p:spPr bwMode="auto">
          <a:xfrm>
            <a:off x="3387014" y="4984039"/>
            <a:ext cx="23399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chemeClr val="accent2"/>
              </a:buClr>
              <a:buFont typeface="Arial" panose="020B0604020202020204" pitchFamily="34" charset="0"/>
              <a:buChar char="•"/>
              <a:defRPr sz="3200">
                <a:solidFill>
                  <a:schemeClr val="tx2"/>
                </a:solidFill>
                <a:latin typeface="Calibri" panose="020F0502020204030204" pitchFamily="34" charset="0"/>
                <a:cs typeface="Calibri" panose="020F0502020204030204" pitchFamily="34" charset="0"/>
              </a:defRPr>
            </a:lvl1pPr>
            <a:lvl2pPr marL="685800" indent="-228600">
              <a:lnSpc>
                <a:spcPct val="90000"/>
              </a:lnSpc>
              <a:spcBef>
                <a:spcPts val="500"/>
              </a:spcBef>
              <a:buClr>
                <a:schemeClr val="accent2"/>
              </a:buClr>
              <a:buFont typeface="Arial" panose="020B0604020202020204" pitchFamily="34" charset="0"/>
              <a:buChar char="•"/>
              <a:defRPr sz="2800">
                <a:solidFill>
                  <a:schemeClr val="tx2"/>
                </a:solidFill>
                <a:latin typeface="Calibri" panose="020F0502020204030204" pitchFamily="34" charset="0"/>
                <a:cs typeface="Calibri" panose="020F0502020204030204" pitchFamily="34" charset="0"/>
              </a:defRPr>
            </a:lvl2pPr>
            <a:lvl3pPr marL="1143000" indent="-228600">
              <a:lnSpc>
                <a:spcPct val="90000"/>
              </a:lnSpc>
              <a:spcBef>
                <a:spcPts val="500"/>
              </a:spcBef>
              <a:buClr>
                <a:schemeClr val="accent2"/>
              </a:buClr>
              <a:buFont typeface="Arial" panose="020B0604020202020204" pitchFamily="34" charset="0"/>
              <a:buChar char="•"/>
              <a:defRPr sz="2400">
                <a:solidFill>
                  <a:schemeClr val="tx2"/>
                </a:solidFill>
                <a:latin typeface="Calibri" panose="020F0502020204030204" pitchFamily="34" charset="0"/>
                <a:cs typeface="Calibri" panose="020F0502020204030204" pitchFamily="34" charset="0"/>
              </a:defRPr>
            </a:lvl3pPr>
            <a:lvl4pPr marL="1600200" indent="-228600">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4pPr>
            <a:lvl5pPr marL="2057400" indent="-228600">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5pPr>
            <a:lvl6pPr marL="25146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6pPr>
            <a:lvl7pPr marL="29718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7pPr>
            <a:lvl8pPr marL="34290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8pPr>
            <a:lvl9pPr marL="38862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9pPr>
          </a:lstStyle>
          <a:p>
            <a:pPr algn="ctr" defTabSz="914400" eaLnBrk="1" hangingPunct="1">
              <a:lnSpc>
                <a:spcPct val="100000"/>
              </a:lnSpc>
              <a:buFont typeface="Arial" panose="020B0604020202020204" pitchFamily="34" charset="0"/>
              <a:buNone/>
            </a:pPr>
            <a:r>
              <a:rPr lang="en-US" altLang="en-BE" sz="2000"/>
              <a:t>European Network of 700+</a:t>
            </a:r>
            <a:endParaRPr lang="en-GB" altLang="en-BE" sz="2000"/>
          </a:p>
        </p:txBody>
      </p:sp>
      <p:sp>
        <p:nvSpPr>
          <p:cNvPr id="144390" name="Content Placeholder 2">
            <a:extLst>
              <a:ext uri="{FF2B5EF4-FFF2-40B4-BE49-F238E27FC236}">
                <a16:creationId xmlns:a16="http://schemas.microsoft.com/office/drawing/2014/main" id="{FAA14AF6-DA69-41E7-9BDF-D5B3C11A2AEA}"/>
              </a:ext>
            </a:extLst>
          </p:cNvPr>
          <p:cNvSpPr txBox="1">
            <a:spLocks noChangeArrowheads="1"/>
          </p:cNvSpPr>
          <p:nvPr/>
        </p:nvSpPr>
        <p:spPr bwMode="auto">
          <a:xfrm>
            <a:off x="6454064" y="4984039"/>
            <a:ext cx="220345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chemeClr val="accent2"/>
              </a:buClr>
              <a:buFont typeface="Arial" panose="020B0604020202020204" pitchFamily="34" charset="0"/>
              <a:buChar char="•"/>
              <a:defRPr sz="3200">
                <a:solidFill>
                  <a:schemeClr val="tx2"/>
                </a:solidFill>
                <a:latin typeface="Calibri" panose="020F0502020204030204" pitchFamily="34" charset="0"/>
                <a:cs typeface="Calibri" panose="020F0502020204030204" pitchFamily="34" charset="0"/>
              </a:defRPr>
            </a:lvl1pPr>
            <a:lvl2pPr marL="685800" indent="-228600">
              <a:lnSpc>
                <a:spcPct val="90000"/>
              </a:lnSpc>
              <a:spcBef>
                <a:spcPts val="500"/>
              </a:spcBef>
              <a:buClr>
                <a:schemeClr val="accent2"/>
              </a:buClr>
              <a:buFont typeface="Arial" panose="020B0604020202020204" pitchFamily="34" charset="0"/>
              <a:buChar char="•"/>
              <a:defRPr sz="2800">
                <a:solidFill>
                  <a:schemeClr val="tx2"/>
                </a:solidFill>
                <a:latin typeface="Calibri" panose="020F0502020204030204" pitchFamily="34" charset="0"/>
                <a:cs typeface="Calibri" panose="020F0502020204030204" pitchFamily="34" charset="0"/>
              </a:defRPr>
            </a:lvl2pPr>
            <a:lvl3pPr marL="1143000" indent="-228600">
              <a:lnSpc>
                <a:spcPct val="90000"/>
              </a:lnSpc>
              <a:spcBef>
                <a:spcPts val="500"/>
              </a:spcBef>
              <a:buClr>
                <a:schemeClr val="accent2"/>
              </a:buClr>
              <a:buFont typeface="Arial" panose="020B0604020202020204" pitchFamily="34" charset="0"/>
              <a:buChar char="•"/>
              <a:defRPr sz="2400">
                <a:solidFill>
                  <a:schemeClr val="tx2"/>
                </a:solidFill>
                <a:latin typeface="Calibri" panose="020F0502020204030204" pitchFamily="34" charset="0"/>
                <a:cs typeface="Calibri" panose="020F0502020204030204" pitchFamily="34" charset="0"/>
              </a:defRPr>
            </a:lvl3pPr>
            <a:lvl4pPr marL="1600200" indent="-228600">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4pPr>
            <a:lvl5pPr marL="2057400" indent="-228600">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5pPr>
            <a:lvl6pPr marL="25146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6pPr>
            <a:lvl7pPr marL="29718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7pPr>
            <a:lvl8pPr marL="34290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8pPr>
            <a:lvl9pPr marL="38862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9pPr>
          </a:lstStyle>
          <a:p>
            <a:pPr algn="ctr" defTabSz="914400" eaLnBrk="1" hangingPunct="1">
              <a:lnSpc>
                <a:spcPct val="100000"/>
              </a:lnSpc>
              <a:buFont typeface="Arial" panose="020B0604020202020204" pitchFamily="34" charset="0"/>
              <a:buNone/>
            </a:pPr>
            <a:r>
              <a:rPr lang="en-US" altLang="en-BE" sz="2000" dirty="0"/>
              <a:t>Impartial</a:t>
            </a:r>
            <a:br>
              <a:rPr lang="en-US" altLang="en-BE" sz="2000" dirty="0"/>
            </a:br>
            <a:r>
              <a:rPr lang="en-US" altLang="en-BE" sz="2000" dirty="0"/>
              <a:t>voice</a:t>
            </a:r>
            <a:endParaRPr lang="en-GB" altLang="en-BE" sz="2000" dirty="0"/>
          </a:p>
        </p:txBody>
      </p:sp>
      <p:pic>
        <p:nvPicPr>
          <p:cNvPr id="144392" name="Picture 4">
            <a:extLst>
              <a:ext uri="{FF2B5EF4-FFF2-40B4-BE49-F238E27FC236}">
                <a16:creationId xmlns:a16="http://schemas.microsoft.com/office/drawing/2014/main" id="{70E1F27B-62CD-4B9D-860B-26DB3D701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507289" y="3007269"/>
            <a:ext cx="18351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6" name="Content Placeholder 2">
            <a:extLst>
              <a:ext uri="{FF2B5EF4-FFF2-40B4-BE49-F238E27FC236}">
                <a16:creationId xmlns:a16="http://schemas.microsoft.com/office/drawing/2014/main" id="{A5AE9357-56AF-4691-89F9-AC29E377F2A8}"/>
              </a:ext>
            </a:extLst>
          </p:cNvPr>
          <p:cNvSpPr txBox="1">
            <a:spLocks noChangeArrowheads="1"/>
          </p:cNvSpPr>
          <p:nvPr/>
        </p:nvSpPr>
        <p:spPr bwMode="auto">
          <a:xfrm>
            <a:off x="463550" y="1428750"/>
            <a:ext cx="10217150" cy="992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chemeClr val="accent2"/>
              </a:buClr>
              <a:buFont typeface="Arial" panose="020B0604020202020204" pitchFamily="34" charset="0"/>
              <a:buChar char="•"/>
              <a:defRPr sz="3200">
                <a:solidFill>
                  <a:schemeClr val="tx2"/>
                </a:solidFill>
                <a:latin typeface="Calibri" panose="020F0502020204030204" pitchFamily="34" charset="0"/>
                <a:cs typeface="Calibri" panose="020F0502020204030204" pitchFamily="34" charset="0"/>
              </a:defRPr>
            </a:lvl1pPr>
            <a:lvl2pPr marL="685800" indent="-228600">
              <a:lnSpc>
                <a:spcPct val="90000"/>
              </a:lnSpc>
              <a:spcBef>
                <a:spcPts val="500"/>
              </a:spcBef>
              <a:buClr>
                <a:schemeClr val="accent2"/>
              </a:buClr>
              <a:buFont typeface="Arial" panose="020B0604020202020204" pitchFamily="34" charset="0"/>
              <a:buChar char="•"/>
              <a:defRPr sz="2800">
                <a:solidFill>
                  <a:schemeClr val="tx2"/>
                </a:solidFill>
                <a:latin typeface="Calibri" panose="020F0502020204030204" pitchFamily="34" charset="0"/>
                <a:cs typeface="Calibri" panose="020F0502020204030204" pitchFamily="34" charset="0"/>
              </a:defRPr>
            </a:lvl2pPr>
            <a:lvl3pPr marL="1143000" indent="-228600">
              <a:lnSpc>
                <a:spcPct val="90000"/>
              </a:lnSpc>
              <a:spcBef>
                <a:spcPts val="500"/>
              </a:spcBef>
              <a:buClr>
                <a:schemeClr val="accent2"/>
              </a:buClr>
              <a:buFont typeface="Arial" panose="020B0604020202020204" pitchFamily="34" charset="0"/>
              <a:buChar char="•"/>
              <a:defRPr sz="2400">
                <a:solidFill>
                  <a:schemeClr val="tx2"/>
                </a:solidFill>
                <a:latin typeface="Calibri" panose="020F0502020204030204" pitchFamily="34" charset="0"/>
                <a:cs typeface="Calibri" panose="020F0502020204030204" pitchFamily="34" charset="0"/>
              </a:defRPr>
            </a:lvl3pPr>
            <a:lvl4pPr marL="1600200" indent="-228600">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4pPr>
            <a:lvl5pPr marL="2057400" indent="-228600">
              <a:lnSpc>
                <a:spcPct val="90000"/>
              </a:lnSpc>
              <a:spcBef>
                <a:spcPts val="500"/>
              </a:spcBef>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5pPr>
            <a:lvl6pPr marL="25146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6pPr>
            <a:lvl7pPr marL="29718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7pPr>
            <a:lvl8pPr marL="34290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8pPr>
            <a:lvl9pPr marL="3886200" indent="-228600" fontAlgn="base">
              <a:lnSpc>
                <a:spcPct val="90000"/>
              </a:lnSpc>
              <a:spcBef>
                <a:spcPts val="500"/>
              </a:spcBef>
              <a:spcAft>
                <a:spcPct val="0"/>
              </a:spcAft>
              <a:buClr>
                <a:schemeClr val="accent2"/>
              </a:buClr>
              <a:buFont typeface="Arial" panose="020B0604020202020204" pitchFamily="34" charset="0"/>
              <a:buChar char="•"/>
              <a:defRPr sz="2000">
                <a:solidFill>
                  <a:schemeClr val="tx2"/>
                </a:solidFill>
                <a:latin typeface="Calibri" panose="020F0502020204030204" pitchFamily="34" charset="0"/>
                <a:cs typeface="Calibri" panose="020F0502020204030204" pitchFamily="34" charset="0"/>
              </a:defRPr>
            </a:lvl9pPr>
          </a:lstStyle>
          <a:p>
            <a:pPr defTabSz="914400" eaLnBrk="1" hangingPunct="1">
              <a:lnSpc>
                <a:spcPct val="100000"/>
              </a:lnSpc>
              <a:buFont typeface="Arial" panose="020B0604020202020204" pitchFamily="34" charset="0"/>
              <a:buNone/>
            </a:pPr>
            <a:r>
              <a:rPr lang="en-US" altLang="en-BE" b="1">
                <a:solidFill>
                  <a:schemeClr val="accent1"/>
                </a:solidFill>
              </a:rPr>
              <a:t>Trust &amp; engagement from the public,</a:t>
            </a:r>
            <a:br>
              <a:rPr lang="en-US" altLang="en-BE" b="1">
                <a:solidFill>
                  <a:schemeClr val="accent1"/>
                </a:solidFill>
              </a:rPr>
            </a:br>
            <a:r>
              <a:rPr lang="en-US" altLang="en-BE">
                <a:solidFill>
                  <a:schemeClr val="accent1"/>
                </a:solidFill>
              </a:rPr>
              <a:t>credibility &amp; recognition by stakeholders</a:t>
            </a:r>
            <a:endParaRPr lang="en-GB" altLang="en-BE">
              <a:solidFill>
                <a:schemeClr val="accent1"/>
              </a:solidFill>
            </a:endParaRPr>
          </a:p>
        </p:txBody>
      </p:sp>
      <p:pic>
        <p:nvPicPr>
          <p:cNvPr id="2" name="Picture 4">
            <a:extLst>
              <a:ext uri="{FF2B5EF4-FFF2-40B4-BE49-F238E27FC236}">
                <a16:creationId xmlns:a16="http://schemas.microsoft.com/office/drawing/2014/main" id="{A688A7DA-7633-A433-3467-9DB6FBCB68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3639426" y="3007269"/>
            <a:ext cx="18351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6FE57EEC-2910-C4E8-7AF0-0B4EBDD7D2C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6638214" y="3007269"/>
            <a:ext cx="18351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54C51469-9B7C-2C7A-DE6D-8EBFBBDD280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p:blipFill>
        <p:spPr bwMode="auto">
          <a:xfrm>
            <a:off x="9386104" y="3007269"/>
            <a:ext cx="181942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EUFIC Colours">
      <a:dk1>
        <a:srgbClr val="000000"/>
      </a:dk1>
      <a:lt1>
        <a:srgbClr val="FFFFFF"/>
      </a:lt1>
      <a:dk2>
        <a:srgbClr val="2C2E71"/>
      </a:dk2>
      <a:lt2>
        <a:srgbClr val="E7E6E6"/>
      </a:lt2>
      <a:accent1>
        <a:srgbClr val="EF8019"/>
      </a:accent1>
      <a:accent2>
        <a:srgbClr val="FBAF17"/>
      </a:accent2>
      <a:accent3>
        <a:srgbClr val="587ABC"/>
      </a:accent3>
      <a:accent4>
        <a:srgbClr val="00A070"/>
      </a:accent4>
      <a:accent5>
        <a:srgbClr val="8A5085"/>
      </a:accent5>
      <a:accent6>
        <a:srgbClr val="CF5145"/>
      </a:accent6>
      <a:hlink>
        <a:srgbClr val="5879BC"/>
      </a:hlink>
      <a:folHlink>
        <a:srgbClr val="A5C65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EUFIC_Base Deck" id="{23F7E0EA-CF8E-994E-8ADC-DBFABB1E81C9}" vid="{1963BF62-2B72-2A48-9020-BCFD87616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C41E22067D3E4FBBC78579102D5207" ma:contentTypeVersion="12" ma:contentTypeDescription="Crée un document." ma:contentTypeScope="" ma:versionID="0c5482e0e439918a7f9bb22a2f53b2ab">
  <xsd:schema xmlns:xsd="http://www.w3.org/2001/XMLSchema" xmlns:xs="http://www.w3.org/2001/XMLSchema" xmlns:p="http://schemas.microsoft.com/office/2006/metadata/properties" xmlns:ns3="6227bca1-81ca-42b6-8d43-f3c145260837" xmlns:ns4="ec95e5ad-5e8b-45eb-85b3-02bf1de2b5c0" targetNamespace="http://schemas.microsoft.com/office/2006/metadata/properties" ma:root="true" ma:fieldsID="91611935cc01635e3a40229c6503e8d7" ns3:_="" ns4:_="">
    <xsd:import namespace="6227bca1-81ca-42b6-8d43-f3c145260837"/>
    <xsd:import namespace="ec95e5ad-5e8b-45eb-85b3-02bf1de2b5c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7bca1-81ca-42b6-8d43-f3c1452608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e5ad-5e8b-45eb-85b3-02bf1de2b5c0"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76EB4B-5A50-46D5-8168-943F849D5CFF}">
  <ds:schemaRefs>
    <ds:schemaRef ds:uri="http://schemas.microsoft.com/sharepoint/v3/contenttype/forms"/>
  </ds:schemaRefs>
</ds:datastoreItem>
</file>

<file path=customXml/itemProps2.xml><?xml version="1.0" encoding="utf-8"?>
<ds:datastoreItem xmlns:ds="http://schemas.openxmlformats.org/officeDocument/2006/customXml" ds:itemID="{9A938201-9049-438A-BD89-951AEADE97B0}">
  <ds:schemaRefs>
    <ds:schemaRef ds:uri="http://www.w3.org/XML/1998/namespace"/>
    <ds:schemaRef ds:uri="http://schemas.microsoft.com/office/2006/documentManagement/types"/>
    <ds:schemaRef ds:uri="http://purl.org/dc/dcmitype/"/>
    <ds:schemaRef ds:uri="ec95e5ad-5e8b-45eb-85b3-02bf1de2b5c0"/>
    <ds:schemaRef ds:uri="http://purl.org/dc/elements/1.1/"/>
    <ds:schemaRef ds:uri="http://schemas.microsoft.com/office/infopath/2007/PartnerControls"/>
    <ds:schemaRef ds:uri="6227bca1-81ca-42b6-8d43-f3c145260837"/>
    <ds:schemaRef ds:uri="http://schemas.microsoft.com/office/2006/metadata/properti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D896429E-8A00-49BF-97F9-552691EA5775}">
  <ds:schemaRefs>
    <ds:schemaRef ds:uri="6227bca1-81ca-42b6-8d43-f3c145260837"/>
    <ds:schemaRef ds:uri="ec95e5ad-5e8b-45eb-85b3-02bf1de2b5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8584</TotalTime>
  <Words>2960</Words>
  <Application>Microsoft Office PowerPoint</Application>
  <PresentationFormat>Widescreen</PresentationFormat>
  <Paragraphs>260</Paragraphs>
  <Slides>32</Slides>
  <Notes>22</Notes>
  <HiddenSlides>13</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3" baseType="lpstr">
      <vt:lpstr>apercuregular</vt:lpstr>
      <vt:lpstr>Arial</vt:lpstr>
      <vt:lpstr>Calibri</vt:lpstr>
      <vt:lpstr>Cambria</vt:lpstr>
      <vt:lpstr>ChronicleDispRoman</vt:lpstr>
      <vt:lpstr>Dm Sans</vt:lpstr>
      <vt:lpstr>Open Sans</vt:lpstr>
      <vt:lpstr>Symbol</vt:lpstr>
      <vt:lpstr>Times New Roman</vt:lpstr>
      <vt:lpstr>Office Theme</vt:lpstr>
      <vt:lpstr>Chart</vt:lpstr>
      <vt:lpstr>EUFIC : bridging informational gaps for a better management of emerging risks</vt:lpstr>
      <vt:lpstr>Who we are</vt:lpstr>
      <vt:lpstr>Our vision</vt:lpstr>
      <vt:lpstr>Our values</vt:lpstr>
      <vt:lpstr>Our long-term goals</vt:lpstr>
      <vt:lpstr>What we do on a daily basis</vt:lpstr>
      <vt:lpstr>Our tools</vt:lpstr>
      <vt:lpstr>Our audiences</vt:lpstr>
      <vt:lpstr>A unique model</vt:lpstr>
      <vt:lpstr>Our governance</vt:lpstr>
      <vt:lpstr>Our funding in 2023</vt:lpstr>
      <vt:lpstr>EUFIC in numbers</vt:lpstr>
      <vt:lpstr>Our member community </vt:lpstr>
      <vt:lpstr>Project involvement by long-term goal</vt:lpstr>
      <vt:lpstr>Consumer research at EUFIC</vt:lpstr>
      <vt:lpstr>Types of works we do</vt:lpstr>
      <vt:lpstr>Methodologies we operate and propose </vt:lpstr>
      <vt:lpstr>Examples of activities : 1) Focus groups on short food supply chains</vt:lpstr>
      <vt:lpstr>Examples of activities :  2) Expert interviews with short supply chain actors</vt:lpstr>
      <vt:lpstr>Examples of activities :  3) Consumer survey on short food supply chains</vt:lpstr>
      <vt:lpstr>What do consumers  know about food? </vt:lpstr>
      <vt:lpstr>Confusion about carbs</vt:lpstr>
      <vt:lpstr>Confusion about dairy</vt:lpstr>
      <vt:lpstr>Confusion about fresh vs. lightly processed produce</vt:lpstr>
      <vt:lpstr>PowerPoint Presentation</vt:lpstr>
      <vt:lpstr>Target goals of the project</vt:lpstr>
      <vt:lpstr>1) Utilize a systems approach</vt:lpstr>
      <vt:lpstr>2) Produce a holistic risk assessment method</vt:lpstr>
      <vt:lpstr>3) Study three supply chains</vt:lpstr>
      <vt:lpstr>4) Integrate consumer and user requirements</vt:lpstr>
      <vt:lpstr>Project’s milestones and expected results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EUFIC</dc:title>
  <dc:creator>Astrid Vandromme</dc:creator>
  <cp:lastModifiedBy>Marie-Christine Thurm</cp:lastModifiedBy>
  <cp:revision>106</cp:revision>
  <dcterms:created xsi:type="dcterms:W3CDTF">2022-11-03T08:16:21Z</dcterms:created>
  <dcterms:modified xsi:type="dcterms:W3CDTF">2024-12-06T08:25:06Z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0x0101006BC41E22067D3E4FBBC78579102D5207</vt:lpwstr>
  </property>
</Properties>
</file>