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4" r:id="rId3"/>
    <p:sldId id="276" r:id="rId4"/>
    <p:sldId id="278" r:id="rId5"/>
    <p:sldId id="277" r:id="rId6"/>
    <p:sldId id="275" r:id="rId7"/>
    <p:sldId id="261" r:id="rId8"/>
    <p:sldId id="280" r:id="rId9"/>
    <p:sldId id="259" r:id="rId10"/>
    <p:sldId id="282" r:id="rId11"/>
    <p:sldId id="283" r:id="rId12"/>
    <p:sldId id="284" r:id="rId13"/>
    <p:sldId id="26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1476-E40B-402C-907B-D6B7A55BF9F7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10142-A89B-455F-BD08-94AF58F9DB8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986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DB89B9-6992-4A42-A4B0-026982268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A6E80-8126-4275-B010-84CE8D802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982435-5EBE-4D90-AC23-ABF093D5E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E7406-97C4-41CA-AFF4-C173B086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90611-537E-429F-A02F-B38170BC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2D343C-C39B-4F60-BDC3-8B66A090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6918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90D93-184E-4486-B6F9-634DF822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93F2A2-2A41-41DA-BE99-5988729CE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51086C-62C9-4669-9101-CBB32F59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2A5FBC-7E10-4770-96EC-4F4D5FA5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512DB1-A315-4BB0-9C43-90F486DD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980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54F947-29AD-40B8-84FE-6A85CB41E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B91874-BAF6-4F35-82E6-4020C7669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6233CF-EA79-4F99-B5DE-8790B28B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003E0F-C07F-4A04-8E2C-2E5A0BA2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67E59E-093E-475E-AF1C-B4E03D23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3517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4BD5E2-3236-407B-BCE4-EDEAAFB0B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967FA-D03E-4E13-88C1-0CA38B86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5DE00B-A2A1-487E-A329-3D02EF0C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1F783-15A5-4C75-AB30-E151E829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9F6F0-0584-439B-BA72-D44CF9B3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599A10-26DD-49CD-91B2-C1BBF96C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365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B6589B-045F-4831-AFEF-8EA75A376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34FFF-0556-44B0-8B4A-E9249C64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0B8ED9-202E-4538-94AE-38CACFCD3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5B537C-C8C1-4F9B-A580-403C1DDC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FB9E7-5C50-49A7-B5AE-2442B009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5D48CE-FCA7-4BF6-8C8C-47709EAD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692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1C8C3E-E63D-4CC0-8C1C-C315E191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DD2B6-71BD-45AE-9E0E-9AB94A0F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9F95C-4824-431E-8788-36BFF74C5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BB3948-6F01-4F41-B749-D05199DF7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FBBAB8-2481-4B81-904B-2D2EA9DC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7B16F-04D6-425B-82DC-4F45E38B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EE9290-DD58-464C-965E-36224D56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543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7CB50D-36D0-4D97-8AA5-BD418F3BC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7A7A2-B41F-4C08-8906-E3D97743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51F98A-89A7-48B4-92A1-550DE059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A3B731-F1B1-4684-9E3E-FCE97C2BF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5A549A-448F-4B3E-A6EE-53B1B3925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0C0F81-2ABD-4578-A976-3FD39801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F51E6C-761C-4CCB-9178-DAE9FE67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5B025D-FB6D-4F6C-924C-2650CE92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0E5536-9F04-47FA-8242-A24AD4BD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871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EFE442-062E-4467-95CB-F01C3443E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E5810-B294-4EFE-A845-D43EBDFD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2D1922-C95E-45D9-8FA0-56426F7F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653EBA-5290-412D-AEE5-F137C754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2396F7-2095-499F-9D7E-CBB442BF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364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CD476C-ABCD-412A-9D7B-62EE69B5B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49BE62-3A8A-4D13-98E5-7AD1F1B9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7D3383-3241-43ED-88B8-90B58C8F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1DFD97-D3E9-467C-9E9B-D106B601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5957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44646-D6A0-4A9F-8E29-FE26775C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B19920-1EED-4DC3-8928-AC4B1D8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2C13ED-644C-43EA-B36C-085BCF927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83FA9A-44CE-4112-B21A-7CE63844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930EF-B1C7-4231-A5C9-FE26E58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0148D8-8F52-4286-94BC-9673B874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812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E7394-A580-44D0-AB69-A7FC7AC7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A882A7-8320-44C6-B5A3-361C65E11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A53969-7C57-40B6-996E-95FEBD4EA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AE6C6E-2961-45DD-9D9D-2423D33D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487F5C-215B-4035-BFDB-9F8C73E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EF6C57-025B-4842-A6FD-0E675E22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313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8A8D45-7226-48BF-80D8-E6F8400B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5AD311-91F8-4796-B1EC-D9663F64D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A5ACBF-8E00-4901-A6B1-D97F0CDDC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18E9-C463-456F-B7A4-CCBB73020E16}" type="datetimeFigureOut">
              <a:rPr lang="tr-TR" smtClean="0"/>
              <a:pPr/>
              <a:t>01.10.2017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D5D36E-EFEF-468D-8E4C-BFB058A31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7ECC1D-6B12-42FB-B36B-2A0B99FB5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BFB0-E95F-44D0-9BD9-552D5D539D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76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455" y="2466109"/>
            <a:ext cx="11139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600" dirty="0" err="1" smtClean="0">
                <a:solidFill>
                  <a:schemeClr val="accent2"/>
                </a:solidFill>
              </a:rPr>
              <a:t>Sourcing</a:t>
            </a:r>
            <a:r>
              <a:rPr lang="tr-TR" sz="4600" dirty="0" smtClean="0">
                <a:solidFill>
                  <a:schemeClr val="accent2"/>
                </a:solidFill>
              </a:rPr>
              <a:t> </a:t>
            </a:r>
            <a:r>
              <a:rPr lang="tr-TR" sz="4600" dirty="0" err="1" smtClean="0">
                <a:solidFill>
                  <a:schemeClr val="accent2"/>
                </a:solidFill>
              </a:rPr>
              <a:t>practices</a:t>
            </a:r>
            <a:r>
              <a:rPr lang="tr-TR" sz="4600" dirty="0" smtClean="0">
                <a:solidFill>
                  <a:schemeClr val="accent2"/>
                </a:solidFill>
              </a:rPr>
              <a:t> of </a:t>
            </a:r>
            <a:r>
              <a:rPr lang="tr-TR" sz="4600" dirty="0" err="1" smtClean="0">
                <a:solidFill>
                  <a:schemeClr val="accent2"/>
                </a:solidFill>
              </a:rPr>
              <a:t>health</a:t>
            </a:r>
            <a:r>
              <a:rPr lang="tr-TR" sz="4600" dirty="0" smtClean="0">
                <a:solidFill>
                  <a:schemeClr val="accent2"/>
                </a:solidFill>
              </a:rPr>
              <a:t>-</a:t>
            </a:r>
            <a:r>
              <a:rPr lang="tr-TR" sz="4600" dirty="0" err="1" smtClean="0">
                <a:solidFill>
                  <a:schemeClr val="accent2"/>
                </a:solidFill>
              </a:rPr>
              <a:t>related</a:t>
            </a:r>
            <a:r>
              <a:rPr lang="tr-TR" sz="4600" dirty="0" smtClean="0">
                <a:solidFill>
                  <a:schemeClr val="accent2"/>
                </a:solidFill>
              </a:rPr>
              <a:t> </a:t>
            </a:r>
            <a:r>
              <a:rPr lang="tr-TR" sz="4600" dirty="0" err="1" smtClean="0">
                <a:solidFill>
                  <a:schemeClr val="accent2"/>
                </a:solidFill>
              </a:rPr>
              <a:t>news</a:t>
            </a:r>
            <a:endParaRPr lang="en-GB" sz="46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4909" y="5458691"/>
            <a:ext cx="356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Bulent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Capli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Bilkent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</a:t>
            </a:r>
            <a:endParaRPr lang="tr-T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Şerife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Ozturk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Ankara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</a:t>
            </a:r>
            <a:endParaRPr lang="tr-T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Sule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Karatas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Hacettepe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</a:t>
            </a:r>
            <a:endParaRPr lang="tr-T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7B0C0A-D9C0-4B10-900D-35C8A5A7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123" y="1027249"/>
            <a:ext cx="12192000" cy="48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414724-DB6A-4536-86F8-FA5CC38A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281"/>
            <a:ext cx="12192000" cy="48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23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FE7ACA-8A91-4A50-99F9-FEB8B4FF8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0" t="-189" r="-9470" b="189"/>
          <a:stretch/>
        </p:blipFill>
        <p:spPr>
          <a:xfrm>
            <a:off x="0" y="1000532"/>
            <a:ext cx="12192000" cy="48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63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6F7BC0-0C8D-4000-95C3-184ED43B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048"/>
            <a:ext cx="12192000" cy="52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5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873" y="2105890"/>
            <a:ext cx="1113905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>
                <a:solidFill>
                  <a:schemeClr val="accent2"/>
                </a:solidFill>
              </a:rPr>
              <a:t>Conclusions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As t</a:t>
            </a:r>
            <a:r>
              <a:rPr lang="en-GB" sz="2800" dirty="0" smtClean="0">
                <a:solidFill>
                  <a:schemeClr val="bg1"/>
                </a:solidFill>
              </a:rPr>
              <a:t>he media is the consumers’ main source of health information</a:t>
            </a:r>
            <a:r>
              <a:rPr lang="tr-TR" sz="2800" dirty="0" smtClean="0">
                <a:solidFill>
                  <a:schemeClr val="bg1"/>
                </a:solidFill>
              </a:rPr>
              <a:t>,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en-GB" sz="2600" dirty="0" smtClean="0">
                <a:solidFill>
                  <a:schemeClr val="bg1"/>
                </a:solidFill>
              </a:rPr>
              <a:t>News people should give as much context and detail as possible about sources</a:t>
            </a:r>
            <a:r>
              <a:rPr lang="tr-TR" sz="2600" dirty="0" smtClean="0">
                <a:solidFill>
                  <a:schemeClr val="bg1"/>
                </a:solidFill>
              </a:rPr>
              <a:t> </a:t>
            </a:r>
            <a:r>
              <a:rPr lang="tr-TR" sz="2600" dirty="0" err="1" smtClean="0">
                <a:solidFill>
                  <a:schemeClr val="bg1"/>
                </a:solidFill>
              </a:rPr>
              <a:t>and</a:t>
            </a:r>
            <a:r>
              <a:rPr lang="tr-TR" sz="2600" dirty="0" smtClean="0">
                <a:solidFill>
                  <a:schemeClr val="bg1"/>
                </a:solidFill>
              </a:rPr>
              <a:t> </a:t>
            </a:r>
            <a:r>
              <a:rPr lang="en-GB" sz="2600" dirty="0" smtClean="0">
                <a:solidFill>
                  <a:schemeClr val="bg1"/>
                </a:solidFill>
              </a:rPr>
              <a:t>pay more attention to sourcing</a:t>
            </a:r>
          </a:p>
          <a:p>
            <a:pPr lvl="2">
              <a:buFont typeface="Arial" pitchFamily="34" charset="0"/>
              <a:buChar char="•"/>
            </a:pPr>
            <a:r>
              <a:rPr lang="tr-TR" sz="2600" dirty="0" smtClean="0">
                <a:solidFill>
                  <a:schemeClr val="bg1"/>
                </a:solidFill>
              </a:rPr>
              <a:t> </a:t>
            </a:r>
            <a:r>
              <a:rPr lang="en-GB" sz="2600" dirty="0" smtClean="0">
                <a:solidFill>
                  <a:schemeClr val="bg1"/>
                </a:solidFill>
              </a:rPr>
              <a:t>Scientists and institutions need to translate science into meaningful messages </a:t>
            </a:r>
          </a:p>
          <a:p>
            <a:pPr lvl="2"/>
            <a:endParaRPr lang="en-GB" sz="26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tr-TR" sz="3200" dirty="0" smtClean="0">
              <a:solidFill>
                <a:schemeClr val="bg1"/>
              </a:solidFill>
            </a:endParaRPr>
          </a:p>
          <a:p>
            <a:pPr lvl="1"/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873" y="2105890"/>
            <a:ext cx="111390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>
                <a:solidFill>
                  <a:schemeClr val="accent2"/>
                </a:solidFill>
              </a:rPr>
              <a:t>Importance</a:t>
            </a:r>
            <a:r>
              <a:rPr lang="tr-TR" sz="3600" dirty="0" smtClean="0">
                <a:solidFill>
                  <a:schemeClr val="accent2"/>
                </a:solidFill>
              </a:rPr>
              <a:t> of </a:t>
            </a:r>
            <a:r>
              <a:rPr lang="en-GB" sz="3600" dirty="0" smtClean="0">
                <a:solidFill>
                  <a:schemeClr val="accent2"/>
                </a:solidFill>
              </a:rPr>
              <a:t>Sourcing</a:t>
            </a:r>
            <a:endParaRPr lang="tr-TR" sz="3600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Adds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200" dirty="0" smtClean="0">
                <a:solidFill>
                  <a:schemeClr val="bg1"/>
                </a:solidFill>
              </a:rPr>
              <a:t>c</a:t>
            </a:r>
            <a:r>
              <a:rPr lang="en-GB" sz="3200" dirty="0" err="1" smtClean="0">
                <a:solidFill>
                  <a:schemeClr val="bg1"/>
                </a:solidFill>
              </a:rPr>
              <a:t>redibility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and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reliability</a:t>
            </a:r>
            <a:r>
              <a:rPr lang="tr-TR" sz="3200" dirty="0" smtClean="0">
                <a:solidFill>
                  <a:schemeClr val="bg1"/>
                </a:solidFill>
              </a:rPr>
              <a:t> t</a:t>
            </a:r>
            <a:r>
              <a:rPr lang="en-GB" sz="3200" dirty="0" smtClean="0">
                <a:solidFill>
                  <a:schemeClr val="bg1"/>
                </a:solidFill>
              </a:rPr>
              <a:t>o the </a:t>
            </a:r>
            <a:r>
              <a:rPr lang="tr-TR" sz="3200" dirty="0" err="1" smtClean="0">
                <a:solidFill>
                  <a:schemeClr val="bg1"/>
                </a:solidFill>
              </a:rPr>
              <a:t>news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Helps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news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consumers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/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873" y="2105890"/>
            <a:ext cx="11139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</a:rPr>
              <a:t>How is </a:t>
            </a:r>
            <a:r>
              <a:rPr lang="en-GB" sz="3600" dirty="0" smtClean="0">
                <a:solidFill>
                  <a:schemeClr val="accent2"/>
                </a:solidFill>
              </a:rPr>
              <a:t>sourcing </a:t>
            </a:r>
            <a:r>
              <a:rPr lang="en-GB" sz="3600" dirty="0" smtClean="0">
                <a:solidFill>
                  <a:schemeClr val="accent2"/>
                </a:solidFill>
              </a:rPr>
              <a:t>presented</a:t>
            </a:r>
            <a:r>
              <a:rPr lang="tr-TR" sz="3600" dirty="0" smtClean="0">
                <a:solidFill>
                  <a:schemeClr val="accent2"/>
                </a:solidFill>
              </a:rPr>
              <a:t>?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Context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and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detail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The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number</a:t>
            </a:r>
            <a:endParaRPr lang="tr-TR" sz="28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Transparency</a:t>
            </a:r>
            <a:endParaRPr lang="tr-TR" sz="28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Credibility</a:t>
            </a:r>
            <a:endParaRPr lang="tr-TR" sz="28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Variety</a:t>
            </a:r>
            <a:endParaRPr lang="tr-TR" sz="2800" dirty="0" smtClean="0">
              <a:solidFill>
                <a:schemeClr val="bg1"/>
              </a:solidFill>
            </a:endParaRPr>
          </a:p>
          <a:p>
            <a:pPr lvl="1"/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873" y="2105890"/>
            <a:ext cx="11139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accent2"/>
                </a:solidFill>
              </a:rPr>
              <a:t>S</a:t>
            </a:r>
            <a:r>
              <a:rPr lang="en-GB" sz="3600" dirty="0" err="1" smtClean="0">
                <a:solidFill>
                  <a:schemeClr val="accent2"/>
                </a:solidFill>
              </a:rPr>
              <a:t>ourcing</a:t>
            </a:r>
            <a:r>
              <a:rPr lang="en-GB" sz="3600" dirty="0" smtClean="0">
                <a:solidFill>
                  <a:schemeClr val="accent2"/>
                </a:solidFill>
              </a:rPr>
              <a:t> </a:t>
            </a:r>
            <a:r>
              <a:rPr lang="tr-TR" sz="3600" dirty="0" smtClean="0">
                <a:solidFill>
                  <a:schemeClr val="accent2"/>
                </a:solidFill>
              </a:rPr>
              <a:t>of </a:t>
            </a:r>
            <a:r>
              <a:rPr lang="tr-TR" sz="3600" dirty="0" err="1" smtClean="0">
                <a:solidFill>
                  <a:schemeClr val="accent2"/>
                </a:solidFill>
              </a:rPr>
              <a:t>health</a:t>
            </a:r>
            <a:r>
              <a:rPr lang="tr-TR" sz="3600" dirty="0" smtClean="0">
                <a:solidFill>
                  <a:schemeClr val="accent2"/>
                </a:solidFill>
              </a:rPr>
              <a:t>-</a:t>
            </a:r>
            <a:r>
              <a:rPr lang="tr-TR" sz="3600" dirty="0" err="1" smtClean="0">
                <a:solidFill>
                  <a:schemeClr val="accent2"/>
                </a:solidFill>
              </a:rPr>
              <a:t>related</a:t>
            </a:r>
            <a:r>
              <a:rPr lang="tr-TR" sz="3600" dirty="0" smtClean="0">
                <a:solidFill>
                  <a:schemeClr val="accent2"/>
                </a:solidFill>
              </a:rPr>
              <a:t> </a:t>
            </a:r>
            <a:r>
              <a:rPr lang="tr-TR" sz="3600" dirty="0" err="1" smtClean="0">
                <a:solidFill>
                  <a:schemeClr val="accent2"/>
                </a:solidFill>
              </a:rPr>
              <a:t>news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The</a:t>
            </a:r>
            <a:r>
              <a:rPr lang="tr-TR" sz="3200" dirty="0" smtClean="0">
                <a:solidFill>
                  <a:schemeClr val="bg1"/>
                </a:solidFill>
              </a:rPr>
              <a:t> role of </a:t>
            </a:r>
            <a:r>
              <a:rPr lang="tr-TR" sz="3200" dirty="0" err="1" smtClean="0">
                <a:solidFill>
                  <a:schemeClr val="bg1"/>
                </a:solidFill>
              </a:rPr>
              <a:t>media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/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576" y="575124"/>
            <a:ext cx="9039186" cy="57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873" y="2105890"/>
            <a:ext cx="11139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>
                <a:solidFill>
                  <a:schemeClr val="accent2"/>
                </a:solidFill>
              </a:rPr>
              <a:t>The</a:t>
            </a:r>
            <a:r>
              <a:rPr lang="tr-TR" sz="3600" dirty="0" smtClean="0">
                <a:solidFill>
                  <a:schemeClr val="accent2"/>
                </a:solidFill>
              </a:rPr>
              <a:t> </a:t>
            </a:r>
            <a:r>
              <a:rPr lang="tr-TR" sz="3600" dirty="0" err="1" smtClean="0">
                <a:solidFill>
                  <a:schemeClr val="accent2"/>
                </a:solidFill>
              </a:rPr>
              <a:t>Study</a:t>
            </a:r>
            <a:endParaRPr lang="tr-TR" sz="3600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200" dirty="0" smtClean="0">
                <a:solidFill>
                  <a:schemeClr val="bg1"/>
                </a:solidFill>
              </a:rPr>
              <a:t>T</a:t>
            </a:r>
            <a:r>
              <a:rPr lang="en-GB" sz="3200" dirty="0" err="1" smtClean="0">
                <a:solidFill>
                  <a:schemeClr val="bg1"/>
                </a:solidFill>
              </a:rPr>
              <a:t>hree</a:t>
            </a:r>
            <a:r>
              <a:rPr lang="en-GB" sz="3200" dirty="0" smtClean="0">
                <a:solidFill>
                  <a:schemeClr val="bg1"/>
                </a:solidFill>
              </a:rPr>
              <a:t> most popular internet news websites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Ten </a:t>
            </a:r>
            <a:r>
              <a:rPr lang="tr-TR" sz="3200" dirty="0" err="1" smtClean="0">
                <a:solidFill>
                  <a:schemeClr val="bg1"/>
                </a:solidFill>
              </a:rPr>
              <a:t>days</a:t>
            </a:r>
            <a:r>
              <a:rPr lang="tr-TR" sz="3200" dirty="0" smtClean="0">
                <a:solidFill>
                  <a:schemeClr val="bg1"/>
                </a:solidFill>
              </a:rPr>
              <a:t> in </a:t>
            </a:r>
            <a:r>
              <a:rPr lang="en-GB" sz="3200" dirty="0" smtClean="0">
                <a:solidFill>
                  <a:schemeClr val="bg1"/>
                </a:solidFill>
              </a:rPr>
              <a:t>August 2017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2</a:t>
            </a:r>
            <a:r>
              <a:rPr lang="en-GB" sz="3200" dirty="0" smtClean="0">
                <a:solidFill>
                  <a:schemeClr val="bg1"/>
                </a:solidFill>
              </a:rPr>
              <a:t>85 health-related news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T</a:t>
            </a:r>
            <a:r>
              <a:rPr lang="en-GB" sz="3200" dirty="0" smtClean="0">
                <a:solidFill>
                  <a:schemeClr val="bg1"/>
                </a:solidFill>
              </a:rPr>
              <a:t>he number, variety and transparency 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Different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angles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and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perspectives</a:t>
            </a:r>
            <a:endParaRPr lang="tr-TR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2AE986-5B47-4134-B79D-A0198492A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025"/>
            <a:ext cx="12192000" cy="50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70FC10-CD71-47A9-AEA0-50A55E07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745"/>
            <a:ext cx="12192000" cy="47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12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7BAFE-AA86-45EB-B172-09E9A1E7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380"/>
            <a:ext cx="12192000" cy="49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8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146</Words>
  <Application>Microsoft Office PowerPoint</Application>
  <PresentationFormat>Custom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UG-Capli, Orhan</dc:creator>
  <cp:lastModifiedBy>Dell</cp:lastModifiedBy>
  <cp:revision>45</cp:revision>
  <dcterms:created xsi:type="dcterms:W3CDTF">2017-09-22T16:53:48Z</dcterms:created>
  <dcterms:modified xsi:type="dcterms:W3CDTF">2017-10-01T13:03:08Z</dcterms:modified>
</cp:coreProperties>
</file>